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0"/>
  </p:notesMasterIdLst>
  <p:handoutMasterIdLst>
    <p:handoutMasterId r:id="rId31"/>
  </p:handoutMasterIdLst>
  <p:sldIdLst>
    <p:sldId id="1039" r:id="rId2"/>
    <p:sldId id="1103" r:id="rId3"/>
    <p:sldId id="1122" r:id="rId4"/>
    <p:sldId id="1123" r:id="rId5"/>
    <p:sldId id="1105" r:id="rId6"/>
    <p:sldId id="1157" r:id="rId7"/>
    <p:sldId id="1169" r:id="rId8"/>
    <p:sldId id="1173" r:id="rId9"/>
    <p:sldId id="1175" r:id="rId10"/>
    <p:sldId id="1176" r:id="rId11"/>
    <p:sldId id="1162" r:id="rId12"/>
    <p:sldId id="1156" r:id="rId13"/>
    <p:sldId id="1161" r:id="rId14"/>
    <p:sldId id="1158" r:id="rId15"/>
    <p:sldId id="1167" r:id="rId16"/>
    <p:sldId id="1159" r:id="rId17"/>
    <p:sldId id="1166" r:id="rId18"/>
    <p:sldId id="1168" r:id="rId19"/>
    <p:sldId id="1164" r:id="rId20"/>
    <p:sldId id="1178" r:id="rId21"/>
    <p:sldId id="1179" r:id="rId22"/>
    <p:sldId id="1180" r:id="rId23"/>
    <p:sldId id="1182" r:id="rId24"/>
    <p:sldId id="1185" r:id="rId25"/>
    <p:sldId id="1186" r:id="rId26"/>
    <p:sldId id="1187" r:id="rId27"/>
    <p:sldId id="1184" r:id="rId28"/>
    <p:sldId id="1183" r:id="rId29"/>
  </p:sldIdLst>
  <p:sldSz cx="9906000" cy="6858000" type="A4"/>
  <p:notesSz cx="6950075" cy="9236075"/>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2354"/>
    <a:srgbClr val="B883A1"/>
    <a:srgbClr val="529392"/>
    <a:srgbClr val="215950"/>
    <a:srgbClr val="48266E"/>
    <a:srgbClr val="847EAB"/>
    <a:srgbClr val="7CA7C2"/>
    <a:srgbClr val="77B2C7"/>
    <a:srgbClr val="DABC50"/>
    <a:srgbClr val="79A1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39" autoAdjust="0"/>
    <p:restoredTop sz="94291" autoAdjust="0"/>
  </p:normalViewPr>
  <p:slideViewPr>
    <p:cSldViewPr snapToGrid="0">
      <p:cViewPr varScale="1">
        <p:scale>
          <a:sx n="105" d="100"/>
          <a:sy n="105" d="100"/>
        </p:scale>
        <p:origin x="928" y="200"/>
      </p:cViewPr>
      <p:guideLst>
        <p:guide orient="horz" pos="2160"/>
        <p:guide pos="3120"/>
      </p:guideLst>
    </p:cSldViewPr>
  </p:slideViewPr>
  <p:outlineViewPr>
    <p:cViewPr>
      <p:scale>
        <a:sx n="33" d="100"/>
        <a:sy n="33" d="100"/>
      </p:scale>
      <p:origin x="0" y="-500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s-MX" dirty="0"/>
          </a:p>
        </p:txBody>
      </p:sp>
      <p:sp>
        <p:nvSpPr>
          <p:cNvPr id="3" name="Date Placeholder 2"/>
          <p:cNvSpPr>
            <a:spLocks noGrp="1"/>
          </p:cNvSpPr>
          <p:nvPr>
            <p:ph type="dt" sz="quarter" idx="1"/>
          </p:nvPr>
        </p:nvSpPr>
        <p:spPr>
          <a:xfrm>
            <a:off x="3936768" y="0"/>
            <a:ext cx="3011699" cy="463408"/>
          </a:xfrm>
          <a:prstGeom prst="rect">
            <a:avLst/>
          </a:prstGeom>
        </p:spPr>
        <p:txBody>
          <a:bodyPr vert="horz" lIns="92492" tIns="46246" rIns="92492" bIns="46246" rtlCol="0"/>
          <a:lstStyle>
            <a:lvl1pPr algn="r">
              <a:defRPr sz="1200"/>
            </a:lvl1pPr>
          </a:lstStyle>
          <a:p>
            <a:fld id="{0F6F7DA2-56F1-4C52-8FB6-C297DE8C3BEB}" type="datetimeFigureOut">
              <a:rPr lang="es-MX" smtClean="0"/>
              <a:t>22/05/20</a:t>
            </a:fld>
            <a:endParaRPr lang="es-MX" dirty="0"/>
          </a:p>
        </p:txBody>
      </p:sp>
      <p:sp>
        <p:nvSpPr>
          <p:cNvPr id="4" name="Footer Placeholder 3"/>
          <p:cNvSpPr>
            <a:spLocks noGrp="1"/>
          </p:cNvSpPr>
          <p:nvPr>
            <p:ph type="ftr" sz="quarter" idx="2"/>
          </p:nvPr>
        </p:nvSpPr>
        <p:spPr>
          <a:xfrm>
            <a:off x="0" y="8772669"/>
            <a:ext cx="3011699" cy="463407"/>
          </a:xfrm>
          <a:prstGeom prst="rect">
            <a:avLst/>
          </a:prstGeom>
        </p:spPr>
        <p:txBody>
          <a:bodyPr vert="horz" lIns="92492" tIns="46246" rIns="92492" bIns="46246" rtlCol="0" anchor="b"/>
          <a:lstStyle>
            <a:lvl1pPr algn="l">
              <a:defRPr sz="1200"/>
            </a:lvl1pPr>
          </a:lstStyle>
          <a:p>
            <a:endParaRPr lang="es-MX" dirty="0"/>
          </a:p>
        </p:txBody>
      </p:sp>
      <p:sp>
        <p:nvSpPr>
          <p:cNvPr id="5" name="Slide Number Placeholder 4"/>
          <p:cNvSpPr>
            <a:spLocks noGrp="1"/>
          </p:cNvSpPr>
          <p:nvPr>
            <p:ph type="sldNum" sz="quarter" idx="3"/>
          </p:nvPr>
        </p:nvSpPr>
        <p:spPr>
          <a:xfrm>
            <a:off x="3936768" y="8772669"/>
            <a:ext cx="3011699" cy="463407"/>
          </a:xfrm>
          <a:prstGeom prst="rect">
            <a:avLst/>
          </a:prstGeom>
        </p:spPr>
        <p:txBody>
          <a:bodyPr vert="horz" lIns="92492" tIns="46246" rIns="92492" bIns="46246" rtlCol="0" anchor="b"/>
          <a:lstStyle>
            <a:lvl1pPr algn="r">
              <a:defRPr sz="1200"/>
            </a:lvl1pPr>
          </a:lstStyle>
          <a:p>
            <a:fld id="{42876442-4A76-419A-8002-57B9FDB96FA8}" type="slidenum">
              <a:rPr lang="es-MX" smtClean="0"/>
              <a:t>‹Nº›</a:t>
            </a:fld>
            <a:endParaRPr lang="es-MX" dirty="0"/>
          </a:p>
        </p:txBody>
      </p:sp>
    </p:spTree>
    <p:extLst>
      <p:ext uri="{BB962C8B-B14F-4D97-AF65-F5344CB8AC3E}">
        <p14:creationId xmlns:p14="http://schemas.microsoft.com/office/powerpoint/2010/main" val="29802904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s-MX" dirty="0"/>
          </a:p>
        </p:txBody>
      </p:sp>
      <p:sp>
        <p:nvSpPr>
          <p:cNvPr id="3" name="Marcador de fecha 2"/>
          <p:cNvSpPr>
            <a:spLocks noGrp="1"/>
          </p:cNvSpPr>
          <p:nvPr>
            <p:ph type="dt" idx="1"/>
          </p:nvPr>
        </p:nvSpPr>
        <p:spPr>
          <a:xfrm>
            <a:off x="3936768" y="0"/>
            <a:ext cx="3011699" cy="463408"/>
          </a:xfrm>
          <a:prstGeom prst="rect">
            <a:avLst/>
          </a:prstGeom>
        </p:spPr>
        <p:txBody>
          <a:bodyPr vert="horz" lIns="92492" tIns="46246" rIns="92492" bIns="46246" rtlCol="0"/>
          <a:lstStyle>
            <a:lvl1pPr algn="r">
              <a:defRPr sz="1200"/>
            </a:lvl1pPr>
          </a:lstStyle>
          <a:p>
            <a:fld id="{E46476E0-6053-4C8D-8673-9510D5658841}" type="datetimeFigureOut">
              <a:rPr lang="es-MX" smtClean="0"/>
              <a:t>22/05/20</a:t>
            </a:fld>
            <a:endParaRPr lang="es-MX" dirty="0"/>
          </a:p>
        </p:txBody>
      </p:sp>
      <p:sp>
        <p:nvSpPr>
          <p:cNvPr id="4" name="Marcador de imagen de diapositiva 3"/>
          <p:cNvSpPr>
            <a:spLocks noGrp="1" noRot="1" noChangeAspect="1"/>
          </p:cNvSpPr>
          <p:nvPr>
            <p:ph type="sldImg" idx="2"/>
          </p:nvPr>
        </p:nvSpPr>
        <p:spPr>
          <a:xfrm>
            <a:off x="1223963" y="1154113"/>
            <a:ext cx="4502150" cy="3117850"/>
          </a:xfrm>
          <a:prstGeom prst="rect">
            <a:avLst/>
          </a:prstGeom>
          <a:noFill/>
          <a:ln w="12700">
            <a:solidFill>
              <a:prstClr val="black"/>
            </a:solidFill>
          </a:ln>
        </p:spPr>
        <p:txBody>
          <a:bodyPr vert="horz" lIns="92492" tIns="46246" rIns="92492" bIns="46246" rtlCol="0" anchor="ctr"/>
          <a:lstStyle/>
          <a:p>
            <a:endParaRPr lang="es-MX" dirty="0"/>
          </a:p>
        </p:txBody>
      </p:sp>
      <p:sp>
        <p:nvSpPr>
          <p:cNvPr id="5" name="Marcador de notas 4"/>
          <p:cNvSpPr>
            <a:spLocks noGrp="1"/>
          </p:cNvSpPr>
          <p:nvPr>
            <p:ph type="body" sz="quarter" idx="3"/>
          </p:nvPr>
        </p:nvSpPr>
        <p:spPr>
          <a:xfrm>
            <a:off x="695008" y="4444861"/>
            <a:ext cx="5560060" cy="3636705"/>
          </a:xfrm>
          <a:prstGeom prst="rect">
            <a:avLst/>
          </a:prstGeom>
        </p:spPr>
        <p:txBody>
          <a:bodyPr vert="horz" lIns="92492" tIns="46246" rIns="92492" bIns="46246"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772669"/>
            <a:ext cx="3011699" cy="463407"/>
          </a:xfrm>
          <a:prstGeom prst="rect">
            <a:avLst/>
          </a:prstGeom>
        </p:spPr>
        <p:txBody>
          <a:bodyPr vert="horz" lIns="92492" tIns="46246" rIns="92492" bIns="46246" rtlCol="0" anchor="b"/>
          <a:lstStyle>
            <a:lvl1pPr algn="l">
              <a:defRPr sz="1200"/>
            </a:lvl1pPr>
          </a:lstStyle>
          <a:p>
            <a:endParaRPr lang="es-MX" dirty="0"/>
          </a:p>
        </p:txBody>
      </p:sp>
      <p:sp>
        <p:nvSpPr>
          <p:cNvPr id="7" name="Marcador de número de diapositiva 6"/>
          <p:cNvSpPr>
            <a:spLocks noGrp="1"/>
          </p:cNvSpPr>
          <p:nvPr>
            <p:ph type="sldNum" sz="quarter" idx="5"/>
          </p:nvPr>
        </p:nvSpPr>
        <p:spPr>
          <a:xfrm>
            <a:off x="3936768" y="8772669"/>
            <a:ext cx="3011699" cy="463407"/>
          </a:xfrm>
          <a:prstGeom prst="rect">
            <a:avLst/>
          </a:prstGeom>
        </p:spPr>
        <p:txBody>
          <a:bodyPr vert="horz" lIns="92492" tIns="46246" rIns="92492" bIns="46246" rtlCol="0" anchor="b"/>
          <a:lstStyle>
            <a:lvl1pPr algn="r">
              <a:defRPr sz="1200"/>
            </a:lvl1pPr>
          </a:lstStyle>
          <a:p>
            <a:fld id="{588F1ED1-2515-4E42-9437-EE8BA76D9EB1}" type="slidenum">
              <a:rPr lang="es-MX" smtClean="0"/>
              <a:t>‹Nº›</a:t>
            </a:fld>
            <a:endParaRPr lang="es-MX" dirty="0"/>
          </a:p>
        </p:txBody>
      </p:sp>
    </p:spTree>
    <p:extLst>
      <p:ext uri="{BB962C8B-B14F-4D97-AF65-F5344CB8AC3E}">
        <p14:creationId xmlns:p14="http://schemas.microsoft.com/office/powerpoint/2010/main" val="38599423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588F1ED1-2515-4E42-9437-EE8BA76D9EB1}" type="slidenum">
              <a:rPr lang="es-MX" smtClean="0"/>
              <a:t>1</a:t>
            </a:fld>
            <a:endParaRPr lang="es-MX" dirty="0"/>
          </a:p>
        </p:txBody>
      </p:sp>
    </p:spTree>
    <p:extLst>
      <p:ext uri="{BB962C8B-B14F-4D97-AF65-F5344CB8AC3E}">
        <p14:creationId xmlns:p14="http://schemas.microsoft.com/office/powerpoint/2010/main" val="102040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88F1ED1-2515-4E42-9437-EE8BA76D9EB1}" type="slidenum">
              <a:rPr lang="es-MX" smtClean="0"/>
              <a:t>2</a:t>
            </a:fld>
            <a:endParaRPr lang="es-MX" dirty="0"/>
          </a:p>
        </p:txBody>
      </p:sp>
    </p:spTree>
    <p:extLst>
      <p:ext uri="{BB962C8B-B14F-4D97-AF65-F5344CB8AC3E}">
        <p14:creationId xmlns:p14="http://schemas.microsoft.com/office/powerpoint/2010/main" val="4228641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88F1ED1-2515-4E42-9437-EE8BA76D9EB1}" type="slidenum">
              <a:rPr lang="es-MX" smtClean="0"/>
              <a:t>3</a:t>
            </a:fld>
            <a:endParaRPr lang="es-MX" dirty="0"/>
          </a:p>
        </p:txBody>
      </p:sp>
    </p:spTree>
    <p:extLst>
      <p:ext uri="{BB962C8B-B14F-4D97-AF65-F5344CB8AC3E}">
        <p14:creationId xmlns:p14="http://schemas.microsoft.com/office/powerpoint/2010/main" val="29538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88F1ED1-2515-4E42-9437-EE8BA76D9EB1}" type="slidenum">
              <a:rPr lang="es-MX" smtClean="0"/>
              <a:t>4</a:t>
            </a:fld>
            <a:endParaRPr lang="es-MX" dirty="0"/>
          </a:p>
        </p:txBody>
      </p:sp>
    </p:spTree>
    <p:extLst>
      <p:ext uri="{BB962C8B-B14F-4D97-AF65-F5344CB8AC3E}">
        <p14:creationId xmlns:p14="http://schemas.microsoft.com/office/powerpoint/2010/main" val="1964414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238250" y="1122363"/>
            <a:ext cx="7429500" cy="2387600"/>
          </a:xfrm>
          <a:prstGeom prst="rect">
            <a:avLst/>
          </a:prstGeo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238250" y="3602038"/>
            <a:ext cx="74295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C0354870-5B0C-46E6-A97A-4C9A72CDED93}" type="datetime1">
              <a:rPr lang="es-MX" smtClean="0"/>
              <a:t>22/05/20</a:t>
            </a:fld>
            <a:endParaRPr lang="es-MX" dirty="0"/>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347255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5"/>
            <a:ext cx="8543925" cy="1325563"/>
          </a:xfrm>
          <a:prstGeom prst="rect">
            <a:avLst/>
          </a:prstGeom>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681038" y="1825625"/>
            <a:ext cx="8543925" cy="43513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8D7D9E14-75DD-4FFD-BC1A-B8452DAA7B2E}" type="datetime1">
              <a:rPr lang="es-MX" smtClean="0"/>
              <a:t>22/05/20</a:t>
            </a:fld>
            <a:endParaRPr lang="es-MX" dirty="0"/>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273122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7089775" y="365125"/>
            <a:ext cx="2135188" cy="5811838"/>
          </a:xfrm>
          <a:prstGeom prst="rect">
            <a:avLst/>
          </a:prstGeo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681038" y="365125"/>
            <a:ext cx="6256337" cy="58118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6476F7D7-034B-42BB-A810-76DA31718981}" type="datetime1">
              <a:rPr lang="es-MX" smtClean="0"/>
              <a:t>22/05/20</a:t>
            </a:fld>
            <a:endParaRPr lang="es-MX" dirty="0"/>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266604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7"/>
            <a:ext cx="8543925" cy="1325563"/>
          </a:xfrm>
          <a:prstGeom prst="rect">
            <a:avLst/>
          </a:prstGeom>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a:xfrm>
            <a:off x="681038" y="6356352"/>
            <a:ext cx="2228850" cy="365125"/>
          </a:xfrm>
          <a:prstGeom prst="rect">
            <a:avLst/>
          </a:prstGeom>
        </p:spPr>
        <p:txBody>
          <a:bodyPr/>
          <a:lstStyle/>
          <a:p>
            <a:fld id="{E6308736-8360-4083-83EA-67971FB32ABE}" type="datetime1">
              <a:rPr lang="es-MX" smtClean="0"/>
              <a:t>22/05/20</a:t>
            </a:fld>
            <a:endParaRPr lang="es-MX" dirty="0"/>
          </a:p>
        </p:txBody>
      </p:sp>
      <p:sp>
        <p:nvSpPr>
          <p:cNvPr id="4" name="Marcador de pie de página 3"/>
          <p:cNvSpPr>
            <a:spLocks noGrp="1"/>
          </p:cNvSpPr>
          <p:nvPr>
            <p:ph type="ftr" sz="quarter" idx="11"/>
          </p:nvPr>
        </p:nvSpPr>
        <p:spPr>
          <a:xfrm>
            <a:off x="3281363" y="6356352"/>
            <a:ext cx="3343275" cy="365125"/>
          </a:xfrm>
          <a:prstGeom prst="rect">
            <a:avLst/>
          </a:prstGeom>
        </p:spPr>
        <p:txBody>
          <a:bodyPr/>
          <a:lstStyle/>
          <a:p>
            <a:endParaRPr lang="es-MX" dirty="0"/>
          </a:p>
        </p:txBody>
      </p:sp>
      <p:sp>
        <p:nvSpPr>
          <p:cNvPr id="5" name="Marcador de número de diapositiva 4"/>
          <p:cNvSpPr>
            <a:spLocks noGrp="1"/>
          </p:cNvSpPr>
          <p:nvPr>
            <p:ph type="sldNum" sz="quarter" idx="12"/>
          </p:nvPr>
        </p:nvSpPr>
        <p:spPr>
          <a:xfrm>
            <a:off x="7693478" y="6546397"/>
            <a:ext cx="2228850" cy="365125"/>
          </a:xfrm>
          <a:prstGeom prst="rect">
            <a:avLst/>
          </a:prstGeom>
        </p:spPr>
        <p:txBody>
          <a:bodyPr/>
          <a:lstStyle/>
          <a:p>
            <a:fld id="{6EB2F1E3-2E4F-4A85-A533-34F5DFE16198}" type="slidenum">
              <a:rPr lang="es-MX" smtClean="0"/>
              <a:t>‹Nº›</a:t>
            </a:fld>
            <a:endParaRPr lang="es-MX" dirty="0"/>
          </a:p>
        </p:txBody>
      </p:sp>
    </p:spTree>
    <p:extLst>
      <p:ext uri="{BB962C8B-B14F-4D97-AF65-F5344CB8AC3E}">
        <p14:creationId xmlns:p14="http://schemas.microsoft.com/office/powerpoint/2010/main" val="3249391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5"/>
            <a:ext cx="8543925" cy="1325563"/>
          </a:xfrm>
          <a:prstGeom prst="rect">
            <a:avLst/>
          </a:prstGeom>
        </p:spPr>
        <p:txBody>
          <a:bodyPr/>
          <a:lstStyle/>
          <a:p>
            <a:r>
              <a:rPr lang="es-ES"/>
              <a:t>Haga clic para modificar el estilo de título del patrón</a:t>
            </a:r>
            <a:endParaRPr lang="es-MX"/>
          </a:p>
        </p:txBody>
      </p:sp>
      <p:sp>
        <p:nvSpPr>
          <p:cNvPr id="3" name="Marcador de contenido 2"/>
          <p:cNvSpPr>
            <a:spLocks noGrp="1"/>
          </p:cNvSpPr>
          <p:nvPr>
            <p:ph idx="1"/>
          </p:nvPr>
        </p:nvSpPr>
        <p:spPr>
          <a:xfrm>
            <a:off x="681038" y="1825625"/>
            <a:ext cx="8543925"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26740609-155D-4DF0-A975-8186D6322CE4}" type="datetime1">
              <a:rPr lang="es-MX" smtClean="0"/>
              <a:t>22/05/20</a:t>
            </a:fld>
            <a:endParaRPr lang="es-MX" dirty="0"/>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392393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76275" y="1709738"/>
            <a:ext cx="8543925" cy="2852737"/>
          </a:xfrm>
          <a:prstGeom prst="rect">
            <a:avLst/>
          </a:prstGeo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676275" y="4589463"/>
            <a:ext cx="8543925"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318C3728-DCE7-4E37-B47B-5465D540C0DC}" type="datetime1">
              <a:rPr lang="es-MX" smtClean="0"/>
              <a:t>22/05/20</a:t>
            </a:fld>
            <a:endParaRPr lang="es-MX" dirty="0"/>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341623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5"/>
            <a:ext cx="8543925" cy="1325563"/>
          </a:xfrm>
          <a:prstGeom prst="rect">
            <a:avLst/>
          </a:prstGeom>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681038" y="1825625"/>
            <a:ext cx="4195762"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5029200" y="1825625"/>
            <a:ext cx="4195763"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a:xfrm>
            <a:off x="681038" y="6356350"/>
            <a:ext cx="2228850" cy="365125"/>
          </a:xfrm>
          <a:prstGeom prst="rect">
            <a:avLst/>
          </a:prstGeom>
        </p:spPr>
        <p:txBody>
          <a:bodyPr/>
          <a:lstStyle/>
          <a:p>
            <a:fld id="{9223E632-6832-4AC8-AF9E-5A49DA7A6916}" type="datetime1">
              <a:rPr lang="es-MX" smtClean="0"/>
              <a:t>22/05/20</a:t>
            </a:fld>
            <a:endParaRPr lang="es-MX" dirty="0"/>
          </a:p>
        </p:txBody>
      </p:sp>
      <p:sp>
        <p:nvSpPr>
          <p:cNvPr id="6" name="Marcador de pie de página 5"/>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7" name="Marcador de número de diapositiva 6"/>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189677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82625" y="365125"/>
            <a:ext cx="8543925" cy="1325563"/>
          </a:xfrm>
          <a:prstGeom prst="rect">
            <a:avLst/>
          </a:prstGeo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682625" y="1681163"/>
            <a:ext cx="419100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682625" y="2505075"/>
            <a:ext cx="4191000"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5014913" y="1681163"/>
            <a:ext cx="42116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5014913" y="2505075"/>
            <a:ext cx="4211637"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a:xfrm>
            <a:off x="681038" y="6356350"/>
            <a:ext cx="2228850" cy="365125"/>
          </a:xfrm>
          <a:prstGeom prst="rect">
            <a:avLst/>
          </a:prstGeom>
        </p:spPr>
        <p:txBody>
          <a:bodyPr/>
          <a:lstStyle/>
          <a:p>
            <a:fld id="{15DF2D0E-5CA6-45F0-B336-05233759ADCC}" type="datetime1">
              <a:rPr lang="es-MX" smtClean="0"/>
              <a:t>22/05/20</a:t>
            </a:fld>
            <a:endParaRPr lang="es-MX" dirty="0"/>
          </a:p>
        </p:txBody>
      </p:sp>
      <p:sp>
        <p:nvSpPr>
          <p:cNvPr id="8" name="Marcador de pie de página 7"/>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9" name="Marcador de número de diapositiva 8"/>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179579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5"/>
            <a:ext cx="8543925" cy="1325563"/>
          </a:xfrm>
          <a:prstGeom prst="rect">
            <a:avLst/>
          </a:prstGeom>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a:xfrm>
            <a:off x="681038" y="6356350"/>
            <a:ext cx="2228850" cy="365125"/>
          </a:xfrm>
          <a:prstGeom prst="rect">
            <a:avLst/>
          </a:prstGeom>
        </p:spPr>
        <p:txBody>
          <a:bodyPr/>
          <a:lstStyle/>
          <a:p>
            <a:fld id="{0B210BE1-9078-4C31-9DDE-EBC1313D4DCC}" type="datetime1">
              <a:rPr lang="es-MX" smtClean="0"/>
              <a:t>22/05/20</a:t>
            </a:fld>
            <a:endParaRPr lang="es-MX" dirty="0"/>
          </a:p>
        </p:txBody>
      </p:sp>
      <p:sp>
        <p:nvSpPr>
          <p:cNvPr id="4" name="Marcador de pie de página 3"/>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5" name="Marcador de número de diapositiva 4"/>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336101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81038" y="6356350"/>
            <a:ext cx="2228850" cy="365125"/>
          </a:xfrm>
          <a:prstGeom prst="rect">
            <a:avLst/>
          </a:prstGeom>
        </p:spPr>
        <p:txBody>
          <a:bodyPr/>
          <a:lstStyle/>
          <a:p>
            <a:fld id="{62E9CE52-9832-4024-AD32-E928E0815630}" type="datetime1">
              <a:rPr lang="es-MX" smtClean="0"/>
              <a:t>22/05/20</a:t>
            </a:fld>
            <a:endParaRPr lang="es-MX" dirty="0"/>
          </a:p>
        </p:txBody>
      </p:sp>
      <p:sp>
        <p:nvSpPr>
          <p:cNvPr id="3" name="Marcador de pie de página 2"/>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4" name="Marcador de número de diapositiva 3"/>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379814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82625" y="457200"/>
            <a:ext cx="3194050" cy="1600200"/>
          </a:xfrm>
          <a:prstGeom prst="rect">
            <a:avLst/>
          </a:prstGeo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4211638" y="987425"/>
            <a:ext cx="501491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682625" y="2057400"/>
            <a:ext cx="319405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681038" y="6356350"/>
            <a:ext cx="2228850" cy="365125"/>
          </a:xfrm>
          <a:prstGeom prst="rect">
            <a:avLst/>
          </a:prstGeom>
        </p:spPr>
        <p:txBody>
          <a:bodyPr/>
          <a:lstStyle/>
          <a:p>
            <a:fld id="{3E094892-402F-4ECF-9D59-7189085733F2}" type="datetime1">
              <a:rPr lang="es-MX" smtClean="0"/>
              <a:t>22/05/20</a:t>
            </a:fld>
            <a:endParaRPr lang="es-MX" dirty="0"/>
          </a:p>
        </p:txBody>
      </p:sp>
      <p:sp>
        <p:nvSpPr>
          <p:cNvPr id="6" name="Marcador de pie de página 5"/>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7" name="Marcador de número de diapositiva 6"/>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257954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82625" y="457200"/>
            <a:ext cx="3194050" cy="1600200"/>
          </a:xfrm>
          <a:prstGeom prst="rect">
            <a:avLst/>
          </a:prstGeo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4211638" y="987425"/>
            <a:ext cx="5014912"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Marcador de texto 3"/>
          <p:cNvSpPr>
            <a:spLocks noGrp="1"/>
          </p:cNvSpPr>
          <p:nvPr>
            <p:ph type="body" sz="half" idx="2"/>
          </p:nvPr>
        </p:nvSpPr>
        <p:spPr>
          <a:xfrm>
            <a:off x="682625" y="2057400"/>
            <a:ext cx="319405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681038" y="6356350"/>
            <a:ext cx="2228850" cy="365125"/>
          </a:xfrm>
          <a:prstGeom prst="rect">
            <a:avLst/>
          </a:prstGeom>
        </p:spPr>
        <p:txBody>
          <a:bodyPr/>
          <a:lstStyle/>
          <a:p>
            <a:fld id="{A6B43048-9C43-415E-B80A-CCE564C430F5}" type="datetime1">
              <a:rPr lang="es-MX" smtClean="0"/>
              <a:t>22/05/20</a:t>
            </a:fld>
            <a:endParaRPr lang="es-MX" dirty="0"/>
          </a:p>
        </p:txBody>
      </p:sp>
      <p:sp>
        <p:nvSpPr>
          <p:cNvPr id="6" name="Marcador de pie de página 5"/>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7" name="Marcador de número de diapositiva 6"/>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62473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Marcador de número de diapositiva 5"/>
          <p:cNvSpPr>
            <a:spLocks noGrp="1"/>
          </p:cNvSpPr>
          <p:nvPr>
            <p:ph type="sldNum" sz="quarter" idx="4"/>
          </p:nvPr>
        </p:nvSpPr>
        <p:spPr>
          <a:xfrm>
            <a:off x="7673844" y="653923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1ECC89-A361-450D-8E9D-F76C998531EB}" type="slidenum">
              <a:rPr lang="es-MX" smtClean="0"/>
              <a:t>‹Nº›</a:t>
            </a:fld>
            <a:endParaRPr lang="es-MX" dirty="0"/>
          </a:p>
        </p:txBody>
      </p:sp>
    </p:spTree>
    <p:extLst>
      <p:ext uri="{BB962C8B-B14F-4D97-AF65-F5344CB8AC3E}">
        <p14:creationId xmlns:p14="http://schemas.microsoft.com/office/powerpoint/2010/main" val="291557643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10" Type="http://schemas.openxmlformats.org/officeDocument/2006/relationships/image" Target="../media/image27.png"/><Relationship Id="rId4" Type="http://schemas.openxmlformats.org/officeDocument/2006/relationships/image" Target="../media/image5.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jp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921B6698-D56B-4715-BDE4-E428D58B8DA0}"/>
              </a:ext>
            </a:extLst>
          </p:cNvPr>
          <p:cNvGrpSpPr/>
          <p:nvPr/>
        </p:nvGrpSpPr>
        <p:grpSpPr>
          <a:xfrm>
            <a:off x="-1" y="1"/>
            <a:ext cx="5390323" cy="6858000"/>
            <a:chOff x="-1" y="1"/>
            <a:chExt cx="5390323" cy="6858000"/>
          </a:xfrm>
        </p:grpSpPr>
        <p:sp>
          <p:nvSpPr>
            <p:cNvPr id="16" name="Rectangle 5">
              <a:extLst>
                <a:ext uri="{FF2B5EF4-FFF2-40B4-BE49-F238E27FC236}">
                  <a16:creationId xmlns:a16="http://schemas.microsoft.com/office/drawing/2014/main" id="{0D60708E-88E9-4048-8F3A-1DF88DCBF1B7}"/>
                </a:ext>
              </a:extLst>
            </p:cNvPr>
            <p:cNvSpPr/>
            <p:nvPr/>
          </p:nvSpPr>
          <p:spPr>
            <a:xfrm>
              <a:off x="-1" y="1"/>
              <a:ext cx="3850089" cy="6858000"/>
            </a:xfrm>
            <a:prstGeom prst="rect">
              <a:avLst/>
            </a:prstGeom>
            <a:gradFill flip="none" rotWithShape="1">
              <a:gsLst>
                <a:gs pos="0">
                  <a:srgbClr val="373149"/>
                </a:gs>
                <a:gs pos="100000">
                  <a:srgbClr val="272335">
                    <a:alpha val="9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0" name="TextBox 97">
              <a:extLst>
                <a:ext uri="{FF2B5EF4-FFF2-40B4-BE49-F238E27FC236}">
                  <a16:creationId xmlns:a16="http://schemas.microsoft.com/office/drawing/2014/main" id="{CB41356E-C8C3-4F4B-8044-B02B875B8BC5}"/>
                </a:ext>
              </a:extLst>
            </p:cNvPr>
            <p:cNvSpPr txBox="1"/>
            <p:nvPr/>
          </p:nvSpPr>
          <p:spPr>
            <a:xfrm>
              <a:off x="176177" y="2107432"/>
              <a:ext cx="5214145" cy="2754600"/>
            </a:xfrm>
            <a:prstGeom prst="rect">
              <a:avLst/>
            </a:prstGeom>
            <a:noFill/>
          </p:spPr>
          <p:txBody>
            <a:bodyPr wrap="square" rtlCol="0">
              <a:spAutoFit/>
            </a:bodyPr>
            <a:lstStyle/>
            <a:p>
              <a:r>
                <a:rPr lang="es-MX" sz="4800" dirty="0">
                  <a:solidFill>
                    <a:schemeClr val="bg1"/>
                  </a:solidFill>
                  <a:latin typeface="Segoe UI Semibold" panose="020B0702040204020203" pitchFamily="34" charset="0"/>
                  <a:cs typeface="Segoe UI Semibold" panose="020B0702040204020203" pitchFamily="34" charset="0"/>
                </a:rPr>
                <a:t>Live Class</a:t>
              </a:r>
            </a:p>
            <a:p>
              <a:r>
                <a:rPr lang="es-MX" sz="4800" dirty="0">
                  <a:solidFill>
                    <a:schemeClr val="bg1"/>
                  </a:solidFill>
                  <a:latin typeface="Segoe UI Semibold" panose="020B0702040204020203" pitchFamily="34" charset="0"/>
                  <a:cs typeface="Segoe UI Semibold" panose="020B0702040204020203" pitchFamily="34" charset="0"/>
                </a:rPr>
                <a:t>Via Zoom </a:t>
              </a:r>
              <a:endParaRPr lang="es-MX" sz="4000" dirty="0">
                <a:solidFill>
                  <a:srgbClr val="388A88"/>
                </a:solidFill>
                <a:latin typeface="Segoe UI" panose="020B0502040204020203" pitchFamily="34" charset="0"/>
                <a:cs typeface="Segoe UI" panose="020B0502040204020203" pitchFamily="34" charset="0"/>
              </a:endParaRPr>
            </a:p>
            <a:p>
              <a:r>
                <a:rPr lang="es-MX" sz="4000" dirty="0">
                  <a:solidFill>
                    <a:srgbClr val="7CA7C2"/>
                  </a:solidFill>
                  <a:latin typeface="Segoe UI" panose="020B0502040204020203" pitchFamily="34" charset="0"/>
                  <a:cs typeface="Segoe UI" panose="020B0502040204020203" pitchFamily="34" charset="0"/>
                </a:rPr>
                <a:t>Chapter VIII. </a:t>
              </a:r>
            </a:p>
            <a:p>
              <a:r>
                <a:rPr lang="es-MX" sz="3700" dirty="0">
                  <a:solidFill>
                    <a:srgbClr val="7CA7C2"/>
                  </a:solidFill>
                  <a:latin typeface="Segoe UI" panose="020B0502040204020203" pitchFamily="34" charset="0"/>
                  <a:cs typeface="Segoe UI" panose="020B0502040204020203" pitchFamily="34" charset="0"/>
                </a:rPr>
                <a:t>Into the Wild</a:t>
              </a:r>
              <a:endParaRPr lang="es-MX" sz="3700" dirty="0">
                <a:solidFill>
                  <a:srgbClr val="7CA7C2"/>
                </a:solidFill>
              </a:endParaRPr>
            </a:p>
          </p:txBody>
        </p:sp>
        <p:grpSp>
          <p:nvGrpSpPr>
            <p:cNvPr id="18" name="Group 1">
              <a:extLst>
                <a:ext uri="{FF2B5EF4-FFF2-40B4-BE49-F238E27FC236}">
                  <a16:creationId xmlns:a16="http://schemas.microsoft.com/office/drawing/2014/main" id="{5472BDC7-889D-4FB9-B7C6-85F612985DCD}"/>
                </a:ext>
              </a:extLst>
            </p:cNvPr>
            <p:cNvGrpSpPr/>
            <p:nvPr/>
          </p:nvGrpSpPr>
          <p:grpSpPr>
            <a:xfrm>
              <a:off x="58898" y="110402"/>
              <a:ext cx="2179156" cy="6671058"/>
              <a:chOff x="58898" y="110402"/>
              <a:chExt cx="2179156" cy="6671058"/>
            </a:xfrm>
          </p:grpSpPr>
          <p:pic>
            <p:nvPicPr>
              <p:cNvPr id="23" name="Picture 56" descr="Imagen relacionada">
                <a:extLst>
                  <a:ext uri="{FF2B5EF4-FFF2-40B4-BE49-F238E27FC236}">
                    <a16:creationId xmlns:a16="http://schemas.microsoft.com/office/drawing/2014/main" id="{0836F56B-8A43-4FAA-922C-3F3ADD24B7AE}"/>
                  </a:ext>
                </a:extLst>
              </p:cNvPr>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3360" y="110402"/>
                <a:ext cx="1188720" cy="1473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2">
                <a:extLst>
                  <a:ext uri="{FF2B5EF4-FFF2-40B4-BE49-F238E27FC236}">
                    <a16:creationId xmlns:a16="http://schemas.microsoft.com/office/drawing/2014/main" id="{D8315800-F916-4A94-BE5E-59CDC9CB6805}"/>
                  </a:ext>
                </a:extLst>
              </p:cNvPr>
              <p:cNvPicPr>
                <a:picLocks noChangeAspect="1"/>
              </p:cNvPicPr>
              <p:nvPr/>
            </p:nvPicPr>
            <p:blipFill>
              <a:blip r:embed="rId5">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8898" y="6490906"/>
                <a:ext cx="2179156" cy="290554"/>
              </a:xfrm>
              <a:prstGeom prst="rect">
                <a:avLst/>
              </a:prstGeom>
            </p:spPr>
          </p:pic>
        </p:grpSp>
      </p:grpSp>
      <p:pic>
        <p:nvPicPr>
          <p:cNvPr id="1026" name="Picture 2" descr="man in gray and black zip-up jacket">
            <a:extLst>
              <a:ext uri="{FF2B5EF4-FFF2-40B4-BE49-F238E27FC236}">
                <a16:creationId xmlns:a16="http://schemas.microsoft.com/office/drawing/2014/main" id="{369F8364-A6EA-4098-9958-D620B5FA679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382" t="4638" r="8081" b="869"/>
          <a:stretch/>
        </p:blipFill>
        <p:spPr bwMode="auto">
          <a:xfrm>
            <a:off x="3850088" y="-7137"/>
            <a:ext cx="6069164" cy="6865138"/>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23">
            <a:extLst>
              <a:ext uri="{FF2B5EF4-FFF2-40B4-BE49-F238E27FC236}">
                <a16:creationId xmlns:a16="http://schemas.microsoft.com/office/drawing/2014/main" id="{533BC558-BACF-4330-AAE3-85CBB2C3C54E}"/>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Tree>
    <p:extLst>
      <p:ext uri="{BB962C8B-B14F-4D97-AF65-F5344CB8AC3E}">
        <p14:creationId xmlns:p14="http://schemas.microsoft.com/office/powerpoint/2010/main" val="220398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ángulo 59"/>
          <p:cNvSpPr/>
          <p:nvPr/>
        </p:nvSpPr>
        <p:spPr>
          <a:xfrm>
            <a:off x="1105310" y="1719913"/>
            <a:ext cx="7726737" cy="3968193"/>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t="-26632" b="-294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0" name="Título 1">
            <a:extLst>
              <a:ext uri="{FF2B5EF4-FFF2-40B4-BE49-F238E27FC236}">
                <a16:creationId xmlns:a16="http://schemas.microsoft.com/office/drawing/2014/main" id="{C9A428ED-E8E6-4EBE-8C7C-8E6E2E5012C8}"/>
              </a:ext>
            </a:extLst>
          </p:cNvPr>
          <p:cNvSpPr>
            <a:spLocks noGrp="1"/>
          </p:cNvSpPr>
          <p:nvPr>
            <p:ph type="title"/>
          </p:nvPr>
        </p:nvSpPr>
        <p:spPr>
          <a:xfrm>
            <a:off x="1064082" y="1769338"/>
            <a:ext cx="8708568" cy="432000"/>
          </a:xfrm>
        </p:spPr>
        <p:txBody>
          <a:bodyPr rtlCol="0">
            <a:noAutofit/>
          </a:bodyPr>
          <a:lstStyle/>
          <a:p>
            <a:r>
              <a:rPr lang="es-ES" sz="1700" dirty="0">
                <a:latin typeface="Segoe UI Semibold" panose="020B0702040204020203" pitchFamily="34" charset="0"/>
                <a:cs typeface="Segoe UI Semibold" panose="020B0702040204020203" pitchFamily="34" charset="0"/>
              </a:rPr>
              <a:t>Instructions: </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Match the vocabulary related to nature with the definitions. </a:t>
            </a:r>
            <a:endParaRPr lang="es-ES" sz="1700"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
        <p:nvSpPr>
          <p:cNvPr id="52" name="Título 1">
            <a:extLst>
              <a:ext uri="{FF2B5EF4-FFF2-40B4-BE49-F238E27FC236}">
                <a16:creationId xmlns:a16="http://schemas.microsoft.com/office/drawing/2014/main" id="{C9A428ED-E8E6-4EBE-8C7C-8E6E2E5012C8}"/>
              </a:ext>
            </a:extLst>
          </p:cNvPr>
          <p:cNvSpPr txBox="1">
            <a:spLocks/>
          </p:cNvSpPr>
          <p:nvPr/>
        </p:nvSpPr>
        <p:spPr>
          <a:xfrm>
            <a:off x="1058629" y="1786665"/>
            <a:ext cx="8708568" cy="432000"/>
          </a:xfrm>
          <a:prstGeom prst="rect">
            <a:avLst/>
          </a:prstGeom>
        </p:spPr>
        <p:txBody>
          <a:bodyPr rtlCol="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b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10.	Plants: a living thing that grows and has leaves and roots</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11.	Desert: a large, hot, dry area of land with very few plants</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12.	Stream: a small river</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13.	Footpath: a path for people to walk along, especially in the countryside</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14.	Flower: the attractive, coloured part of a plant where the seeds grow</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15.	Field: an area of land used for growing crops or keeping animals</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16.	Rock: the hard, natural substance that forms part of the Earth's surface</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17.	Cave: a large hole in the side of a cliff, mountain, or under the ground</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18.	Lagoon: a lake that contains sea water</a:t>
            </a:r>
          </a:p>
          <a:p>
            <a:pPr>
              <a:lnSpc>
                <a:spcPct val="150000"/>
              </a:lnSpc>
            </a:pP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endParaRPr lang="es-ES" sz="1700"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
        <p:nvSpPr>
          <p:cNvPr id="54"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III. </a:t>
            </a:r>
            <a:r>
              <a:rPr lang="es-MX" sz="3200" dirty="0">
                <a:solidFill>
                  <a:srgbClr val="847EAB"/>
                </a:solidFill>
                <a:latin typeface="Segoe UI" panose="020B0502040204020203" pitchFamily="34" charset="0"/>
                <a:cs typeface="Segoe UI" panose="020B0502040204020203" pitchFamily="34" charset="0"/>
              </a:rPr>
              <a:t>Places and Parts of Nature</a:t>
            </a:r>
            <a:endParaRPr lang="es-MX" sz="3200" b="0" dirty="0">
              <a:solidFill>
                <a:srgbClr val="847EA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423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1903" cy="6901370"/>
            <a:chOff x="-7249" y="-17305"/>
            <a:chExt cx="9921903"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8654"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grpSp>
        <p:nvGrpSpPr>
          <p:cNvPr id="3" name="Grupo 2"/>
          <p:cNvGrpSpPr/>
          <p:nvPr/>
        </p:nvGrpSpPr>
        <p:grpSpPr>
          <a:xfrm>
            <a:off x="1172520" y="2372829"/>
            <a:ext cx="6070128" cy="3396736"/>
            <a:chOff x="1172520" y="2420454"/>
            <a:chExt cx="6070128" cy="3396736"/>
          </a:xfrm>
        </p:grpSpPr>
        <p:pic>
          <p:nvPicPr>
            <p:cNvPr id="65" name="Imagen 64"/>
            <p:cNvPicPr>
              <a:picLocks noChangeAspect="1"/>
            </p:cNvPicPr>
            <p:nvPr/>
          </p:nvPicPr>
          <p:blipFill>
            <a:blip r:embed="rId7">
              <a:lum bright="10000"/>
            </a:blip>
            <a:stretch>
              <a:fillRect/>
            </a:stretch>
          </p:blipFill>
          <p:spPr>
            <a:xfrm>
              <a:off x="1172520" y="2420454"/>
              <a:ext cx="6070128" cy="3390180"/>
            </a:xfrm>
            <a:prstGeom prst="rect">
              <a:avLst/>
            </a:prstGeom>
          </p:spPr>
        </p:pic>
        <p:pic>
          <p:nvPicPr>
            <p:cNvPr id="21508" name="Picture 4" descr="Resultado de imagen de illustration&quot;"/>
            <p:cNvPicPr>
              <a:picLocks noChangeAspect="1" noChangeArrowheads="1"/>
            </p:cNvPicPr>
            <p:nvPr/>
          </p:nvPicPr>
          <p:blipFill rotWithShape="1">
            <a:blip r:embed="rId8">
              <a:lum bright="7000"/>
              <a:extLst>
                <a:ext uri="{28A0092B-C50C-407E-A947-70E740481C1C}">
                  <a14:useLocalDpi xmlns:a14="http://schemas.microsoft.com/office/drawing/2010/main" val="0"/>
                </a:ext>
              </a:extLst>
            </a:blip>
            <a:srcRect l="50752" t="67893"/>
            <a:stretch/>
          </p:blipFill>
          <p:spPr bwMode="auto">
            <a:xfrm>
              <a:off x="4234248" y="4153990"/>
              <a:ext cx="3003764" cy="1663200"/>
            </a:xfrm>
            <a:prstGeom prst="rect">
              <a:avLst/>
            </a:prstGeom>
            <a:noFill/>
            <a:extLst>
              <a:ext uri="{909E8E84-426E-40DD-AFC4-6F175D3DCCD1}">
                <a14:hiddenFill xmlns:a14="http://schemas.microsoft.com/office/drawing/2010/main">
                  <a:solidFill>
                    <a:srgbClr val="FFFFFF"/>
                  </a:solidFill>
                </a14:hiddenFill>
              </a:ext>
            </a:extLst>
          </p:spPr>
        </p:pic>
      </p:grpSp>
      <p:sp>
        <p:nvSpPr>
          <p:cNvPr id="68" name="Título 1">
            <a:extLst>
              <a:ext uri="{FF2B5EF4-FFF2-40B4-BE49-F238E27FC236}">
                <a16:creationId xmlns:a16="http://schemas.microsoft.com/office/drawing/2014/main" id="{C9A428ED-E8E6-4EBE-8C7C-8E6E2E5012C8}"/>
              </a:ext>
            </a:extLst>
          </p:cNvPr>
          <p:cNvSpPr>
            <a:spLocks noGrp="1"/>
          </p:cNvSpPr>
          <p:nvPr>
            <p:ph type="title"/>
          </p:nvPr>
        </p:nvSpPr>
        <p:spPr>
          <a:xfrm>
            <a:off x="1064082" y="1769338"/>
            <a:ext cx="6399036" cy="432000"/>
          </a:xfrm>
        </p:spPr>
        <p:txBody>
          <a:bodyPr rtlCol="0">
            <a:noAutofit/>
          </a:bodyPr>
          <a:lstStyle/>
          <a:p>
            <a:pPr rtl="0"/>
            <a:r>
              <a:rPr lang="es-ES" sz="1700" dirty="0">
                <a:latin typeface="Segoe UI Semibold" panose="020B0702040204020203" pitchFamily="34" charset="0"/>
                <a:cs typeface="Segoe UI Semibold" panose="020B0702040204020203" pitchFamily="34" charset="0"/>
              </a:rPr>
              <a:t>Instructions: </a:t>
            </a:r>
            <a: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t>Now it’s time to identify places and parts of nature.</a:t>
            </a:r>
            <a:b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t>Remember to use ‘</a:t>
            </a:r>
            <a:r>
              <a:rPr lang="es-ES" sz="1700" i="1" dirty="0">
                <a:solidFill>
                  <a:schemeClr val="tx1">
                    <a:lumMod val="85000"/>
                    <a:lumOff val="15000"/>
                  </a:schemeClr>
                </a:solidFill>
                <a:latin typeface="Segoe UI Semilight" panose="020B0402040204020203" pitchFamily="34" charset="0"/>
                <a:cs typeface="Segoe UI Semilight" panose="020B0402040204020203" pitchFamily="34" charset="0"/>
              </a:rPr>
              <a:t>there is / there are</a:t>
            </a:r>
            <a: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t>’ to form complete sentences. </a:t>
            </a:r>
          </a:p>
        </p:txBody>
      </p:sp>
      <p:sp>
        <p:nvSpPr>
          <p:cNvPr id="69"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III. </a:t>
            </a:r>
            <a:r>
              <a:rPr lang="es-MX" sz="3200" dirty="0">
                <a:solidFill>
                  <a:srgbClr val="847EAB"/>
                </a:solidFill>
                <a:latin typeface="Segoe UI" panose="020B0502040204020203" pitchFamily="34" charset="0"/>
                <a:cs typeface="Segoe UI" panose="020B0502040204020203" pitchFamily="34" charset="0"/>
              </a:rPr>
              <a:t>Places and Parts of Nature</a:t>
            </a:r>
            <a:endParaRPr lang="es-MX" sz="3200" b="0" dirty="0">
              <a:solidFill>
                <a:srgbClr val="847EA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1663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grpSp>
        <p:nvGrpSpPr>
          <p:cNvPr id="59" name="Grupo 58"/>
          <p:cNvGrpSpPr/>
          <p:nvPr/>
        </p:nvGrpSpPr>
        <p:grpSpPr>
          <a:xfrm>
            <a:off x="1163483" y="2369397"/>
            <a:ext cx="6103617" cy="3408869"/>
            <a:chOff x="1076397" y="1512115"/>
            <a:chExt cx="7620000" cy="4255768"/>
          </a:xfrm>
        </p:grpSpPr>
        <p:pic>
          <p:nvPicPr>
            <p:cNvPr id="60" name="Imagen 59"/>
            <p:cNvPicPr>
              <a:picLocks noChangeAspect="1"/>
            </p:cNvPicPr>
            <p:nvPr/>
          </p:nvPicPr>
          <p:blipFill rotWithShape="1">
            <a:blip r:embed="rId7">
              <a:lum bright="5000"/>
            </a:blip>
            <a:srcRect b="67838"/>
            <a:stretch/>
          </p:blipFill>
          <p:spPr>
            <a:xfrm>
              <a:off x="1076397" y="3684740"/>
              <a:ext cx="7620000" cy="2083143"/>
            </a:xfrm>
            <a:prstGeom prst="rect">
              <a:avLst/>
            </a:prstGeom>
          </p:spPr>
        </p:pic>
        <p:pic>
          <p:nvPicPr>
            <p:cNvPr id="61" name="Imagen 60"/>
            <p:cNvPicPr>
              <a:picLocks noChangeAspect="1"/>
            </p:cNvPicPr>
            <p:nvPr/>
          </p:nvPicPr>
          <p:blipFill rotWithShape="1">
            <a:blip r:embed="rId8"/>
            <a:srcRect t="67713" b="223"/>
            <a:stretch/>
          </p:blipFill>
          <p:spPr>
            <a:xfrm>
              <a:off x="1076397" y="1512115"/>
              <a:ext cx="7620000" cy="2076826"/>
            </a:xfrm>
            <a:prstGeom prst="rect">
              <a:avLst/>
            </a:prstGeom>
          </p:spPr>
        </p:pic>
      </p:grpSp>
      <p:sp>
        <p:nvSpPr>
          <p:cNvPr id="64"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III. </a:t>
            </a:r>
            <a:r>
              <a:rPr lang="es-MX" sz="3200" dirty="0">
                <a:solidFill>
                  <a:srgbClr val="847EAB"/>
                </a:solidFill>
                <a:latin typeface="Segoe UI" panose="020B0502040204020203" pitchFamily="34" charset="0"/>
                <a:cs typeface="Segoe UI" panose="020B0502040204020203" pitchFamily="34" charset="0"/>
              </a:rPr>
              <a:t>Places and Parts of Nature</a:t>
            </a:r>
            <a:endParaRPr lang="es-MX" sz="3200" b="0" dirty="0">
              <a:solidFill>
                <a:srgbClr val="847EAB"/>
              </a:solidFill>
              <a:latin typeface="Segoe UI" panose="020B0502040204020203" pitchFamily="34" charset="0"/>
              <a:cs typeface="Segoe UI" panose="020B0502040204020203" pitchFamily="34" charset="0"/>
            </a:endParaRPr>
          </a:p>
        </p:txBody>
      </p:sp>
      <p:sp>
        <p:nvSpPr>
          <p:cNvPr id="65" name="Título 1">
            <a:extLst>
              <a:ext uri="{FF2B5EF4-FFF2-40B4-BE49-F238E27FC236}">
                <a16:creationId xmlns:a16="http://schemas.microsoft.com/office/drawing/2014/main" id="{C9A428ED-E8E6-4EBE-8C7C-8E6E2E5012C8}"/>
              </a:ext>
            </a:extLst>
          </p:cNvPr>
          <p:cNvSpPr txBox="1">
            <a:spLocks/>
          </p:cNvSpPr>
          <p:nvPr/>
        </p:nvSpPr>
        <p:spPr>
          <a:xfrm>
            <a:off x="1064082" y="1769338"/>
            <a:ext cx="6399036" cy="432000"/>
          </a:xfrm>
          <a:prstGeom prst="rect">
            <a:avLst/>
          </a:prstGeom>
        </p:spPr>
        <p:txBody>
          <a:bodyPr rtlCol="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700" dirty="0">
                <a:latin typeface="Segoe UI Semibold" panose="020B0702040204020203" pitchFamily="34" charset="0"/>
                <a:cs typeface="Segoe UI Semibold" panose="020B0702040204020203" pitchFamily="34" charset="0"/>
              </a:rPr>
              <a:t>Instructions: </a:t>
            </a:r>
            <a: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t>Now it’s time to identify places and parts of nature.</a:t>
            </a:r>
            <a:b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t>Remember to use ‘</a:t>
            </a:r>
            <a:r>
              <a:rPr lang="es-ES" sz="1700" i="1" dirty="0">
                <a:solidFill>
                  <a:schemeClr val="tx1">
                    <a:lumMod val="85000"/>
                    <a:lumOff val="15000"/>
                  </a:schemeClr>
                </a:solidFill>
                <a:latin typeface="Segoe UI Semilight" panose="020B0402040204020203" pitchFamily="34" charset="0"/>
                <a:cs typeface="Segoe UI Semilight" panose="020B0402040204020203" pitchFamily="34" charset="0"/>
              </a:rPr>
              <a:t>there is / there are</a:t>
            </a:r>
            <a: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t>’ to form complete sentences. </a:t>
            </a:r>
          </a:p>
        </p:txBody>
      </p:sp>
    </p:spTree>
    <p:extLst>
      <p:ext uri="{BB962C8B-B14F-4D97-AF65-F5344CB8AC3E}">
        <p14:creationId xmlns:p14="http://schemas.microsoft.com/office/powerpoint/2010/main" val="356504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1903" cy="6901370"/>
            <a:chOff x="-7249" y="-17305"/>
            <a:chExt cx="9921903"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8654"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grpSp>
        <p:nvGrpSpPr>
          <p:cNvPr id="3" name="Grupo 2"/>
          <p:cNvGrpSpPr/>
          <p:nvPr/>
        </p:nvGrpSpPr>
        <p:grpSpPr>
          <a:xfrm>
            <a:off x="1163371" y="2362683"/>
            <a:ext cx="6094678" cy="3415727"/>
            <a:chOff x="1163371" y="2410308"/>
            <a:chExt cx="6094678" cy="3415727"/>
          </a:xfrm>
        </p:grpSpPr>
        <p:grpSp>
          <p:nvGrpSpPr>
            <p:cNvPr id="55" name="Grupo 54"/>
            <p:cNvGrpSpPr/>
            <p:nvPr/>
          </p:nvGrpSpPr>
          <p:grpSpPr>
            <a:xfrm>
              <a:off x="1163371" y="2410308"/>
              <a:ext cx="6090869" cy="3415727"/>
              <a:chOff x="1163371" y="1975658"/>
              <a:chExt cx="6865932" cy="3850378"/>
            </a:xfrm>
          </p:grpSpPr>
          <p:pic>
            <p:nvPicPr>
              <p:cNvPr id="58" name="Picture 2" descr="Resultado de imagen de clipart jungle scenery cartoon&quot;"/>
              <p:cNvPicPr>
                <a:picLocks noChangeAspect="1" noChangeArrowheads="1"/>
              </p:cNvPicPr>
              <p:nvPr/>
            </p:nvPicPr>
            <p:blipFill rotWithShape="1">
              <a:blip r:embed="rId7">
                <a:lum bright="3000"/>
                <a:extLst>
                  <a:ext uri="{28A0092B-C50C-407E-A947-70E740481C1C}">
                    <a14:useLocalDpi xmlns:a14="http://schemas.microsoft.com/office/drawing/2010/main" val="0"/>
                  </a:ext>
                </a:extLst>
              </a:blip>
              <a:srcRect t="8328" b="50924"/>
              <a:stretch/>
            </p:blipFill>
            <p:spPr bwMode="auto">
              <a:xfrm>
                <a:off x="1163371" y="1975658"/>
                <a:ext cx="6865931" cy="189846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Resultado de imagen de clipart jungle scenery cartoon&quot;"/>
              <p:cNvPicPr>
                <a:picLocks noChangeAspect="1" noChangeArrowheads="1"/>
              </p:cNvPicPr>
              <p:nvPr/>
            </p:nvPicPr>
            <p:blipFill rotWithShape="1">
              <a:blip r:embed="rId8">
                <a:lum bright="3000"/>
                <a:extLst>
                  <a:ext uri="{28A0092B-C50C-407E-A947-70E740481C1C}">
                    <a14:useLocalDpi xmlns:a14="http://schemas.microsoft.com/office/drawing/2010/main" val="0"/>
                  </a:ext>
                </a:extLst>
              </a:blip>
              <a:srcRect t="56077" b="3820"/>
              <a:stretch/>
            </p:blipFill>
            <p:spPr bwMode="auto">
              <a:xfrm>
                <a:off x="1163372" y="3957634"/>
                <a:ext cx="6865931" cy="1868402"/>
              </a:xfrm>
              <a:prstGeom prst="rect">
                <a:avLst/>
              </a:prstGeom>
              <a:noFill/>
              <a:extLst>
                <a:ext uri="{909E8E84-426E-40DD-AFC4-6F175D3DCCD1}">
                  <a14:hiddenFill xmlns:a14="http://schemas.microsoft.com/office/drawing/2010/main">
                    <a:solidFill>
                      <a:srgbClr val="FFFFFF"/>
                    </a:solidFill>
                  </a14:hiddenFill>
                </a:ext>
              </a:extLst>
            </p:spPr>
          </p:pic>
        </p:grpSp>
        <p:pic>
          <p:nvPicPr>
            <p:cNvPr id="64" name="Picture 4" descr="Resultado de imagen de illustration&quot;"/>
            <p:cNvPicPr>
              <a:picLocks noChangeAspect="1" noChangeArrowheads="1"/>
            </p:cNvPicPr>
            <p:nvPr/>
          </p:nvPicPr>
          <p:blipFill rotWithShape="1">
            <a:blip r:embed="rId9">
              <a:extLst>
                <a:ext uri="{28A0092B-C50C-407E-A947-70E740481C1C}">
                  <a14:useLocalDpi xmlns:a14="http://schemas.microsoft.com/office/drawing/2010/main" val="0"/>
                </a:ext>
              </a:extLst>
            </a:blip>
            <a:srcRect t="68566" r="50963"/>
            <a:stretch/>
          </p:blipFill>
          <p:spPr bwMode="auto">
            <a:xfrm>
              <a:off x="4250844" y="2410309"/>
              <a:ext cx="3007205" cy="1684158"/>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Título 1">
            <a:extLst>
              <a:ext uri="{FF2B5EF4-FFF2-40B4-BE49-F238E27FC236}">
                <a16:creationId xmlns:a16="http://schemas.microsoft.com/office/drawing/2014/main" id="{C9A428ED-E8E6-4EBE-8C7C-8E6E2E5012C8}"/>
              </a:ext>
            </a:extLst>
          </p:cNvPr>
          <p:cNvSpPr>
            <a:spLocks noGrp="1"/>
          </p:cNvSpPr>
          <p:nvPr>
            <p:ph type="title"/>
          </p:nvPr>
        </p:nvSpPr>
        <p:spPr>
          <a:xfrm>
            <a:off x="1064082" y="1769338"/>
            <a:ext cx="6479718" cy="432000"/>
          </a:xfrm>
        </p:spPr>
        <p:txBody>
          <a:bodyPr rtlCol="0">
            <a:noAutofit/>
          </a:bodyPr>
          <a:lstStyle/>
          <a:p>
            <a:pPr rtl="0"/>
            <a:r>
              <a:rPr lang="es-ES" sz="1700" dirty="0">
                <a:latin typeface="Segoe UI Semibold" panose="020B0702040204020203" pitchFamily="34" charset="0"/>
                <a:cs typeface="Segoe UI Semibold" panose="020B0702040204020203" pitchFamily="34" charset="0"/>
              </a:rPr>
              <a:t>Instructions: </a:t>
            </a:r>
            <a: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t>Now it’s time to identify places and parts of nature.</a:t>
            </a:r>
            <a:b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t>Remember to use ‘</a:t>
            </a:r>
            <a:r>
              <a:rPr lang="es-ES" sz="1700" i="1" dirty="0">
                <a:solidFill>
                  <a:schemeClr val="tx1">
                    <a:lumMod val="85000"/>
                    <a:lumOff val="15000"/>
                  </a:schemeClr>
                </a:solidFill>
                <a:latin typeface="Segoe UI Semilight" panose="020B0402040204020203" pitchFamily="34" charset="0"/>
                <a:cs typeface="Segoe UI Semilight" panose="020B0402040204020203" pitchFamily="34" charset="0"/>
              </a:rPr>
              <a:t>there is / there are</a:t>
            </a:r>
            <a: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t>’ to form complete sentences. </a:t>
            </a:r>
          </a:p>
        </p:txBody>
      </p:sp>
      <p:sp>
        <p:nvSpPr>
          <p:cNvPr id="66"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III. </a:t>
            </a:r>
            <a:r>
              <a:rPr lang="es-MX" sz="3200" dirty="0">
                <a:solidFill>
                  <a:srgbClr val="847EAB"/>
                </a:solidFill>
                <a:latin typeface="Segoe UI" panose="020B0502040204020203" pitchFamily="34" charset="0"/>
                <a:cs typeface="Segoe UI" panose="020B0502040204020203" pitchFamily="34" charset="0"/>
              </a:rPr>
              <a:t>Places and Parts of Nature</a:t>
            </a:r>
            <a:endParaRPr lang="es-MX" sz="3200" b="0" dirty="0">
              <a:solidFill>
                <a:srgbClr val="847EA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92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grpSp>
        <p:nvGrpSpPr>
          <p:cNvPr id="2" name="Grupo 1"/>
          <p:cNvGrpSpPr/>
          <p:nvPr/>
        </p:nvGrpSpPr>
        <p:grpSpPr>
          <a:xfrm>
            <a:off x="1162758" y="2360413"/>
            <a:ext cx="6086542" cy="3411737"/>
            <a:chOff x="1162758" y="2408038"/>
            <a:chExt cx="6086542" cy="3411737"/>
          </a:xfrm>
        </p:grpSpPr>
        <p:pic>
          <p:nvPicPr>
            <p:cNvPr id="61" name="Imagen 60"/>
            <p:cNvPicPr>
              <a:picLocks noChangeAspect="1"/>
            </p:cNvPicPr>
            <p:nvPr/>
          </p:nvPicPr>
          <p:blipFill>
            <a:blip r:embed="rId7"/>
            <a:stretch>
              <a:fillRect/>
            </a:stretch>
          </p:blipFill>
          <p:spPr>
            <a:xfrm>
              <a:off x="1169952" y="2412302"/>
              <a:ext cx="6072696" cy="3404978"/>
            </a:xfrm>
            <a:prstGeom prst="rect">
              <a:avLst/>
            </a:prstGeom>
          </p:spPr>
        </p:pic>
        <p:pic>
          <p:nvPicPr>
            <p:cNvPr id="15362" name="Picture 2" descr="Resultado de imagen de illustration&quot;"/>
            <p:cNvPicPr>
              <a:picLocks noChangeAspect="1" noChangeArrowheads="1"/>
            </p:cNvPicPr>
            <p:nvPr/>
          </p:nvPicPr>
          <p:blipFill rotWithShape="1">
            <a:blip r:embed="rId8">
              <a:lum bright="5000"/>
              <a:extLst>
                <a:ext uri="{28A0092B-C50C-407E-A947-70E740481C1C}">
                  <a14:useLocalDpi xmlns:a14="http://schemas.microsoft.com/office/drawing/2010/main" val="0"/>
                </a:ext>
              </a:extLst>
            </a:blip>
            <a:srcRect l="50583" t="695" b="69687"/>
            <a:stretch/>
          </p:blipFill>
          <p:spPr bwMode="auto">
            <a:xfrm>
              <a:off x="1162758" y="4152900"/>
              <a:ext cx="3011408" cy="166687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Resultado de imagen de aspects of nature vector illustration&quot;"/>
            <p:cNvPicPr>
              <a:picLocks noChangeAspect="1" noChangeArrowheads="1"/>
            </p:cNvPicPr>
            <p:nvPr/>
          </p:nvPicPr>
          <p:blipFill rotWithShape="1">
            <a:blip r:embed="rId9">
              <a:lum bright="3000"/>
              <a:extLst>
                <a:ext uri="{28A0092B-C50C-407E-A947-70E740481C1C}">
                  <a14:useLocalDpi xmlns:a14="http://schemas.microsoft.com/office/drawing/2010/main" val="0"/>
                </a:ext>
              </a:extLst>
            </a:blip>
            <a:srcRect t="67856" r="50629"/>
            <a:stretch/>
          </p:blipFill>
          <p:spPr bwMode="auto">
            <a:xfrm>
              <a:off x="4241953" y="2408038"/>
              <a:ext cx="3007347" cy="1668662"/>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Título 1">
            <a:extLst>
              <a:ext uri="{FF2B5EF4-FFF2-40B4-BE49-F238E27FC236}">
                <a16:creationId xmlns:a16="http://schemas.microsoft.com/office/drawing/2014/main" id="{C9A428ED-E8E6-4EBE-8C7C-8E6E2E5012C8}"/>
              </a:ext>
            </a:extLst>
          </p:cNvPr>
          <p:cNvSpPr>
            <a:spLocks noGrp="1"/>
          </p:cNvSpPr>
          <p:nvPr>
            <p:ph type="title"/>
          </p:nvPr>
        </p:nvSpPr>
        <p:spPr>
          <a:xfrm>
            <a:off x="1064082" y="1769338"/>
            <a:ext cx="6479718" cy="432000"/>
          </a:xfrm>
        </p:spPr>
        <p:txBody>
          <a:bodyPr rtlCol="0">
            <a:noAutofit/>
          </a:bodyPr>
          <a:lstStyle/>
          <a:p>
            <a:pPr rtl="0"/>
            <a:r>
              <a:rPr lang="es-ES" sz="1700" dirty="0">
                <a:latin typeface="Segoe UI Semibold" panose="020B0702040204020203" pitchFamily="34" charset="0"/>
                <a:cs typeface="Segoe UI Semibold" panose="020B0702040204020203" pitchFamily="34" charset="0"/>
              </a:rPr>
              <a:t>Instructions: </a:t>
            </a:r>
            <a: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t>Now it’s time to identify places and parts of nature.</a:t>
            </a:r>
            <a:b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t>Remember to use ‘</a:t>
            </a:r>
            <a:r>
              <a:rPr lang="es-ES" sz="1700" i="1" dirty="0">
                <a:solidFill>
                  <a:schemeClr val="tx1">
                    <a:lumMod val="85000"/>
                    <a:lumOff val="15000"/>
                  </a:schemeClr>
                </a:solidFill>
                <a:latin typeface="Segoe UI Semilight" panose="020B0402040204020203" pitchFamily="34" charset="0"/>
                <a:cs typeface="Segoe UI Semilight" panose="020B0402040204020203" pitchFamily="34" charset="0"/>
              </a:rPr>
              <a:t>there is / there are</a:t>
            </a:r>
            <a: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t>’ to form complete sentences. </a:t>
            </a:r>
          </a:p>
        </p:txBody>
      </p:sp>
      <p:sp>
        <p:nvSpPr>
          <p:cNvPr id="66"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III. </a:t>
            </a:r>
            <a:r>
              <a:rPr lang="es-MX" sz="3200" dirty="0">
                <a:solidFill>
                  <a:srgbClr val="847EAB"/>
                </a:solidFill>
                <a:latin typeface="Segoe UI" panose="020B0502040204020203" pitchFamily="34" charset="0"/>
                <a:cs typeface="Segoe UI" panose="020B0502040204020203" pitchFamily="34" charset="0"/>
              </a:rPr>
              <a:t>Places and Parts of Nature</a:t>
            </a:r>
            <a:endParaRPr lang="es-MX" sz="3200" b="0" dirty="0">
              <a:solidFill>
                <a:srgbClr val="847EA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5659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1903" cy="6901370"/>
            <a:chOff x="-7249" y="-17305"/>
            <a:chExt cx="9921903"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8654"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grpSp>
        <p:nvGrpSpPr>
          <p:cNvPr id="3" name="Grupo 2"/>
          <p:cNvGrpSpPr/>
          <p:nvPr/>
        </p:nvGrpSpPr>
        <p:grpSpPr>
          <a:xfrm>
            <a:off x="1170077" y="2372829"/>
            <a:ext cx="6077907" cy="3396825"/>
            <a:chOff x="1170077" y="2420454"/>
            <a:chExt cx="6077907" cy="3396825"/>
          </a:xfrm>
        </p:grpSpPr>
        <p:pic>
          <p:nvPicPr>
            <p:cNvPr id="54" name="Picture 2" descr="Resultado de imagen de vacation&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2520" y="2420454"/>
              <a:ext cx="6075464" cy="3396825"/>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Resultado de imagen de vacation&quot;"/>
            <p:cNvPicPr>
              <a:picLocks noChangeAspect="1" noChangeArrowheads="1"/>
            </p:cNvPicPr>
            <p:nvPr/>
          </p:nvPicPr>
          <p:blipFill rotWithShape="1">
            <a:blip r:embed="rId8">
              <a:lum bright="4000"/>
              <a:extLst>
                <a:ext uri="{28A0092B-C50C-407E-A947-70E740481C1C}">
                  <a14:useLocalDpi xmlns:a14="http://schemas.microsoft.com/office/drawing/2010/main" val="0"/>
                </a:ext>
              </a:extLst>
            </a:blip>
            <a:srcRect l="50772" t="51678"/>
            <a:stretch/>
          </p:blipFill>
          <p:spPr bwMode="auto">
            <a:xfrm>
              <a:off x="1170077" y="4151871"/>
              <a:ext cx="3000898" cy="1665408"/>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ítulo 1">
            <a:extLst>
              <a:ext uri="{FF2B5EF4-FFF2-40B4-BE49-F238E27FC236}">
                <a16:creationId xmlns:a16="http://schemas.microsoft.com/office/drawing/2014/main" id="{C9A428ED-E8E6-4EBE-8C7C-8E6E2E5012C8}"/>
              </a:ext>
            </a:extLst>
          </p:cNvPr>
          <p:cNvSpPr>
            <a:spLocks noGrp="1"/>
          </p:cNvSpPr>
          <p:nvPr>
            <p:ph type="title"/>
          </p:nvPr>
        </p:nvSpPr>
        <p:spPr>
          <a:xfrm>
            <a:off x="1064081" y="1769338"/>
            <a:ext cx="6412483" cy="432000"/>
          </a:xfrm>
        </p:spPr>
        <p:txBody>
          <a:bodyPr rtlCol="0">
            <a:noAutofit/>
          </a:bodyPr>
          <a:lstStyle/>
          <a:p>
            <a:pPr rtl="0"/>
            <a:r>
              <a:rPr lang="es-ES" sz="1700" dirty="0">
                <a:latin typeface="Segoe UI Semibold" panose="020B0702040204020203" pitchFamily="34" charset="0"/>
                <a:cs typeface="Segoe UI Semibold" panose="020B0702040204020203" pitchFamily="34" charset="0"/>
              </a:rPr>
              <a:t>Instructions: </a:t>
            </a:r>
            <a: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t>Now it’s time to identify places and parts of nature.</a:t>
            </a:r>
            <a:b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t>Remember to use ‘</a:t>
            </a:r>
            <a:r>
              <a:rPr lang="es-ES" sz="1700" i="1" dirty="0">
                <a:solidFill>
                  <a:schemeClr val="tx1">
                    <a:lumMod val="85000"/>
                    <a:lumOff val="15000"/>
                  </a:schemeClr>
                </a:solidFill>
                <a:latin typeface="Segoe UI Semilight" panose="020B0402040204020203" pitchFamily="34" charset="0"/>
                <a:cs typeface="Segoe UI Semilight" panose="020B0402040204020203" pitchFamily="34" charset="0"/>
              </a:rPr>
              <a:t>there is / there are</a:t>
            </a:r>
            <a: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t>’ to form complete sentences. </a:t>
            </a:r>
          </a:p>
        </p:txBody>
      </p:sp>
      <p:sp>
        <p:nvSpPr>
          <p:cNvPr id="60"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III. </a:t>
            </a:r>
            <a:r>
              <a:rPr lang="es-MX" sz="3200" dirty="0">
                <a:solidFill>
                  <a:srgbClr val="847EAB"/>
                </a:solidFill>
                <a:latin typeface="Segoe UI" panose="020B0502040204020203" pitchFamily="34" charset="0"/>
                <a:cs typeface="Segoe UI" panose="020B0502040204020203" pitchFamily="34" charset="0"/>
              </a:rPr>
              <a:t>Places and Parts of Nature</a:t>
            </a:r>
            <a:endParaRPr lang="es-MX" sz="3200" b="0" dirty="0">
              <a:solidFill>
                <a:srgbClr val="847EA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4568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67"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III. </a:t>
            </a:r>
            <a:r>
              <a:rPr lang="es-MX" sz="3200" dirty="0">
                <a:solidFill>
                  <a:srgbClr val="847EAB"/>
                </a:solidFill>
                <a:latin typeface="Segoe UI" panose="020B0502040204020203" pitchFamily="34" charset="0"/>
                <a:cs typeface="Segoe UI" panose="020B0502040204020203" pitchFamily="34" charset="0"/>
              </a:rPr>
              <a:t>Places and Parts of Nature</a:t>
            </a:r>
            <a:endParaRPr lang="es-MX" sz="3200" b="0" dirty="0">
              <a:solidFill>
                <a:srgbClr val="847EAB"/>
              </a:solidFill>
              <a:latin typeface="Segoe UI" panose="020B0502040204020203" pitchFamily="34" charset="0"/>
              <a:cs typeface="Segoe UI" panose="020B0502040204020203" pitchFamily="34" charset="0"/>
            </a:endParaRPr>
          </a:p>
        </p:txBody>
      </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grpSp>
        <p:nvGrpSpPr>
          <p:cNvPr id="5" name="Grupo 4"/>
          <p:cNvGrpSpPr/>
          <p:nvPr/>
        </p:nvGrpSpPr>
        <p:grpSpPr>
          <a:xfrm>
            <a:off x="1172520" y="2382354"/>
            <a:ext cx="6070128" cy="3396825"/>
            <a:chOff x="1172520" y="2420454"/>
            <a:chExt cx="6070128" cy="3396825"/>
          </a:xfrm>
        </p:grpSpPr>
        <p:grpSp>
          <p:nvGrpSpPr>
            <p:cNvPr id="4" name="Grupo 3"/>
            <p:cNvGrpSpPr/>
            <p:nvPr/>
          </p:nvGrpSpPr>
          <p:grpSpPr>
            <a:xfrm>
              <a:off x="1172520" y="2420454"/>
              <a:ext cx="6070128" cy="3396825"/>
              <a:chOff x="1172520" y="2420454"/>
              <a:chExt cx="6070128" cy="3396825"/>
            </a:xfrm>
          </p:grpSpPr>
          <p:grpSp>
            <p:nvGrpSpPr>
              <p:cNvPr id="59" name="Grupo 58"/>
              <p:cNvGrpSpPr/>
              <p:nvPr/>
            </p:nvGrpSpPr>
            <p:grpSpPr>
              <a:xfrm>
                <a:off x="1172520" y="2420454"/>
                <a:ext cx="6070128" cy="3396825"/>
                <a:chOff x="1100085" y="2390155"/>
                <a:chExt cx="5734050" cy="3141124"/>
              </a:xfrm>
            </p:grpSpPr>
            <p:pic>
              <p:nvPicPr>
                <p:cNvPr id="60" name="Picture 4" descr="Resultado de imagen de aspects of nature vector illustration&quot;"/>
                <p:cNvPicPr>
                  <a:picLocks noChangeAspect="1" noChangeArrowheads="1"/>
                </p:cNvPicPr>
                <p:nvPr/>
              </p:nvPicPr>
              <p:blipFill rotWithShape="1">
                <a:blip r:embed="rId7">
                  <a:extLst>
                    <a:ext uri="{28A0092B-C50C-407E-A947-70E740481C1C}">
                      <a14:useLocalDpi xmlns:a14="http://schemas.microsoft.com/office/drawing/2010/main" val="0"/>
                    </a:ext>
                  </a:extLst>
                </a:blip>
                <a:srcRect t="34086" b="34121"/>
                <a:stretch/>
              </p:blipFill>
              <p:spPr bwMode="auto">
                <a:xfrm>
                  <a:off x="1100085" y="2390155"/>
                  <a:ext cx="5734050" cy="154141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Resultado de imagen de www.freepik.es Conjunto de escenas o fondo en entorno natural&quot;"/>
                <p:cNvPicPr>
                  <a:picLocks noChangeAspect="1" noChangeArrowheads="1"/>
                </p:cNvPicPr>
                <p:nvPr/>
              </p:nvPicPr>
              <p:blipFill rotWithShape="1">
                <a:blip r:embed="rId8">
                  <a:extLst>
                    <a:ext uri="{28A0092B-C50C-407E-A947-70E740481C1C}">
                      <a14:useLocalDpi xmlns:a14="http://schemas.microsoft.com/office/drawing/2010/main" val="0"/>
                    </a:ext>
                  </a:extLst>
                </a:blip>
                <a:srcRect b="68019"/>
                <a:stretch/>
              </p:blipFill>
              <p:spPr bwMode="auto">
                <a:xfrm flipH="1">
                  <a:off x="1100085" y="3975756"/>
                  <a:ext cx="5734050" cy="1555523"/>
                </a:xfrm>
                <a:prstGeom prst="rect">
                  <a:avLst/>
                </a:prstGeom>
                <a:noFill/>
                <a:extLst>
                  <a:ext uri="{909E8E84-426E-40DD-AFC4-6F175D3DCCD1}">
                    <a14:hiddenFill xmlns:a14="http://schemas.microsoft.com/office/drawing/2010/main">
                      <a:solidFill>
                        <a:srgbClr val="FFFFFF"/>
                      </a:solidFill>
                    </a14:hiddenFill>
                  </a:ext>
                </a:extLst>
              </p:spPr>
            </p:pic>
          </p:grpSp>
          <p:pic>
            <p:nvPicPr>
              <p:cNvPr id="65" name="Picture 4" descr="Resultado de imagen de aspects of nature vector illustration&quot;"/>
              <p:cNvPicPr>
                <a:picLocks noChangeAspect="1" noChangeArrowheads="1"/>
              </p:cNvPicPr>
              <p:nvPr/>
            </p:nvPicPr>
            <p:blipFill rotWithShape="1">
              <a:blip r:embed="rId9">
                <a:extLst>
                  <a:ext uri="{28A0092B-C50C-407E-A947-70E740481C1C}">
                    <a14:useLocalDpi xmlns:a14="http://schemas.microsoft.com/office/drawing/2010/main" val="0"/>
                  </a:ext>
                </a:extLst>
              </a:blip>
              <a:srcRect l="50429" t="162" b="67859"/>
              <a:stretch/>
            </p:blipFill>
            <p:spPr bwMode="auto">
              <a:xfrm>
                <a:off x="4229100" y="2420454"/>
                <a:ext cx="3013548" cy="1683142"/>
              </a:xfrm>
              <a:prstGeom prst="rect">
                <a:avLst/>
              </a:prstGeom>
              <a:noFill/>
              <a:extLst>
                <a:ext uri="{909E8E84-426E-40DD-AFC4-6F175D3DCCD1}">
                  <a14:hiddenFill xmlns:a14="http://schemas.microsoft.com/office/drawing/2010/main">
                    <a:solidFill>
                      <a:srgbClr val="FFFFFF"/>
                    </a:solidFill>
                  </a14:hiddenFill>
                </a:ext>
              </a:extLst>
            </p:spPr>
          </p:pic>
        </p:grpSp>
        <p:pic>
          <p:nvPicPr>
            <p:cNvPr id="69" name="Picture 4" descr="Resultado de imagen de aspects of nature vector illustration&quot;"/>
            <p:cNvPicPr>
              <a:picLocks noChangeAspect="1" noChangeArrowheads="1"/>
            </p:cNvPicPr>
            <p:nvPr/>
          </p:nvPicPr>
          <p:blipFill rotWithShape="1">
            <a:blip r:embed="rId10">
              <a:extLst>
                <a:ext uri="{28A0092B-C50C-407E-A947-70E740481C1C}">
                  <a14:useLocalDpi xmlns:a14="http://schemas.microsoft.com/office/drawing/2010/main" val="0"/>
                </a:ext>
              </a:extLst>
            </a:blip>
            <a:srcRect l="50742" t="67856"/>
            <a:stretch/>
          </p:blipFill>
          <p:spPr bwMode="auto">
            <a:xfrm>
              <a:off x="4229100" y="4135130"/>
              <a:ext cx="3013548" cy="1682149"/>
            </a:xfrm>
            <a:prstGeom prst="rect">
              <a:avLst/>
            </a:prstGeom>
            <a:noFill/>
            <a:extLst>
              <a:ext uri="{909E8E84-426E-40DD-AFC4-6F175D3DCCD1}">
                <a14:hiddenFill xmlns:a14="http://schemas.microsoft.com/office/drawing/2010/main">
                  <a:solidFill>
                    <a:srgbClr val="FFFFFF"/>
                  </a:solidFill>
                </a14:hiddenFill>
              </a:ext>
            </a:extLst>
          </p:spPr>
        </p:pic>
      </p:grpSp>
      <p:sp>
        <p:nvSpPr>
          <p:cNvPr id="70" name="Título 1">
            <a:extLst>
              <a:ext uri="{FF2B5EF4-FFF2-40B4-BE49-F238E27FC236}">
                <a16:creationId xmlns:a16="http://schemas.microsoft.com/office/drawing/2014/main" id="{C9A428ED-E8E6-4EBE-8C7C-8E6E2E5012C8}"/>
              </a:ext>
            </a:extLst>
          </p:cNvPr>
          <p:cNvSpPr>
            <a:spLocks noGrp="1"/>
          </p:cNvSpPr>
          <p:nvPr>
            <p:ph type="title"/>
          </p:nvPr>
        </p:nvSpPr>
        <p:spPr>
          <a:xfrm>
            <a:off x="1064082" y="1769338"/>
            <a:ext cx="6618804" cy="432000"/>
          </a:xfrm>
        </p:spPr>
        <p:txBody>
          <a:bodyPr rtlCol="0">
            <a:noAutofit/>
          </a:bodyPr>
          <a:lstStyle/>
          <a:p>
            <a:pPr rtl="0"/>
            <a:r>
              <a:rPr lang="es-ES" sz="1700" dirty="0">
                <a:latin typeface="Segoe UI Semibold" panose="020B0702040204020203" pitchFamily="34" charset="0"/>
                <a:cs typeface="Segoe UI Semibold" panose="020B0702040204020203" pitchFamily="34" charset="0"/>
              </a:rPr>
              <a:t>Instructions: </a:t>
            </a:r>
            <a: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t>Now it’s time to identify places and parts of nature.</a:t>
            </a:r>
            <a:b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t>Remember to use ‘</a:t>
            </a:r>
            <a:r>
              <a:rPr lang="es-ES" sz="1700" i="1" dirty="0">
                <a:solidFill>
                  <a:schemeClr val="tx1">
                    <a:lumMod val="85000"/>
                    <a:lumOff val="15000"/>
                  </a:schemeClr>
                </a:solidFill>
                <a:latin typeface="Segoe UI Semilight" panose="020B0402040204020203" pitchFamily="34" charset="0"/>
                <a:cs typeface="Segoe UI Semilight" panose="020B0402040204020203" pitchFamily="34" charset="0"/>
              </a:rPr>
              <a:t>there is / there are</a:t>
            </a:r>
            <a: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t>’ to form complete sentences. </a:t>
            </a:r>
          </a:p>
        </p:txBody>
      </p:sp>
    </p:spTree>
    <p:extLst>
      <p:ext uri="{BB962C8B-B14F-4D97-AF65-F5344CB8AC3E}">
        <p14:creationId xmlns:p14="http://schemas.microsoft.com/office/powerpoint/2010/main" val="6497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ángulo 51"/>
          <p:cNvSpPr/>
          <p:nvPr/>
        </p:nvSpPr>
        <p:spPr>
          <a:xfrm>
            <a:off x="1105310" y="1719913"/>
            <a:ext cx="7726737" cy="3968193"/>
          </a:xfrm>
          <a:prstGeom prst="rect">
            <a:avLst/>
          </a:prstGeom>
          <a:blipFill dpi="0" rotWithShape="1">
            <a:blip r:embed="rId2">
              <a:alphaModFix amt="8000"/>
              <a:extLst>
                <a:ext uri="{28A0092B-C50C-407E-A947-70E740481C1C}">
                  <a14:useLocalDpi xmlns:a14="http://schemas.microsoft.com/office/drawing/2010/main" val="0"/>
                </a:ext>
              </a:extLst>
            </a:blip>
            <a:srcRect/>
            <a:stretch>
              <a:fillRect t="-26632" b="-294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1" name="Título 1">
            <a:extLst>
              <a:ext uri="{FF2B5EF4-FFF2-40B4-BE49-F238E27FC236}">
                <a16:creationId xmlns:a16="http://schemas.microsoft.com/office/drawing/2014/main" id="{C9A428ED-E8E6-4EBE-8C7C-8E6E2E5012C8}"/>
              </a:ext>
            </a:extLst>
          </p:cNvPr>
          <p:cNvSpPr>
            <a:spLocks noGrp="1"/>
          </p:cNvSpPr>
          <p:nvPr>
            <p:ph type="title"/>
          </p:nvPr>
        </p:nvSpPr>
        <p:spPr>
          <a:xfrm>
            <a:off x="1064081" y="1769338"/>
            <a:ext cx="7742265" cy="432000"/>
          </a:xfrm>
        </p:spPr>
        <p:txBody>
          <a:bodyPr rtlCol="0">
            <a:noAutofit/>
          </a:bodyPr>
          <a:lstStyle/>
          <a:p>
            <a:r>
              <a:rPr lang="es-ES" sz="1700" dirty="0">
                <a:latin typeface="Segoe UI Semibold" panose="020B0702040204020203" pitchFamily="34" charset="0"/>
                <a:cs typeface="Segoe UI Semibold" panose="020B0702040204020203" pitchFamily="34" charset="0"/>
              </a:rPr>
              <a:t>Instructions: </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Read the sentences below and write fact or opinion on the line.</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br>
              <a:rPr lang="en-GB" sz="15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A fact is a thing that is known or proved to be true.</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An opinion is a belief, judgment, or way of thinking about something.</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br>
              <a:rPr lang="en-GB" sz="15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 Cows and horses sleep while standing up. </a:t>
            </a:r>
            <a:r>
              <a:rPr lang="en-GB" sz="1700" b="1" dirty="0">
                <a:solidFill>
                  <a:srgbClr val="48266E"/>
                </a:solidFill>
                <a:latin typeface="Segoe Script" panose="030B0504020000000003" pitchFamily="66" charset="0"/>
                <a:cs typeface="Segoe UI Semilight" panose="020B0402040204020203" pitchFamily="34" charset="0"/>
              </a:rPr>
              <a:t>………………….. </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2. A group of dog or wolves is called ‘a pack’. </a:t>
            </a:r>
            <a:r>
              <a:rPr lang="en-GB" sz="1700" b="1" dirty="0">
                <a:solidFill>
                  <a:srgbClr val="215950"/>
                </a:solidFill>
                <a:latin typeface="Segoe Script" panose="030B0504020000000003" pitchFamily="66" charset="0"/>
                <a:cs typeface="Segoe UI Semilight" panose="020B0402040204020203" pitchFamily="34" charset="0"/>
              </a:rPr>
              <a:t>………………….. </a:t>
            </a:r>
            <a:r>
              <a:rPr lang="en-GB" sz="1700" dirty="0">
                <a:solidFill>
                  <a:srgbClr val="215950"/>
                </a:solidFill>
                <a:latin typeface="Segoe UI Semilight" panose="020B0402040204020203" pitchFamily="34" charset="0"/>
                <a:cs typeface="Segoe UI Semilight" panose="020B0402040204020203" pitchFamily="34" charset="0"/>
              </a:rPr>
              <a:t> </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3. Every family should have a pet. </a:t>
            </a:r>
            <a:r>
              <a:rPr lang="en-GB" sz="1700" b="1" dirty="0">
                <a:solidFill>
                  <a:srgbClr val="529392"/>
                </a:solidFill>
                <a:latin typeface="Segoe Script" panose="030B0504020000000003" pitchFamily="66" charset="0"/>
                <a:cs typeface="Segoe UI Semilight" panose="020B0402040204020203" pitchFamily="34" charset="0"/>
              </a:rPr>
              <a:t>…………………..</a:t>
            </a:r>
            <a:r>
              <a:rPr lang="en-GB" sz="1700" b="1" dirty="0">
                <a:solidFill>
                  <a:schemeClr val="tx1">
                    <a:lumMod val="85000"/>
                    <a:lumOff val="15000"/>
                  </a:schemeClr>
                </a:solidFill>
                <a:latin typeface="Segoe Script" panose="030B0504020000000003" pitchFamily="66" charset="0"/>
                <a:cs typeface="Segoe UI Semilight" panose="020B0402040204020203" pitchFamily="34" charset="0"/>
              </a:rPr>
              <a:t> </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4. Gold never erodes. </a:t>
            </a:r>
            <a:r>
              <a:rPr lang="en-GB" sz="1700" b="1" dirty="0">
                <a:solidFill>
                  <a:srgbClr val="847EAB"/>
                </a:solidFill>
                <a:latin typeface="Segoe Script" panose="030B0504020000000003" pitchFamily="66" charset="0"/>
                <a:cs typeface="Segoe UI Semilight" panose="020B0402040204020203" pitchFamily="34" charset="0"/>
              </a:rPr>
              <a:t>…………………..</a:t>
            </a:r>
            <a:r>
              <a:rPr lang="en-GB" sz="1700" b="1" dirty="0">
                <a:solidFill>
                  <a:schemeClr val="tx1">
                    <a:lumMod val="85000"/>
                    <a:lumOff val="15000"/>
                  </a:schemeClr>
                </a:solidFill>
                <a:latin typeface="Segoe Script" panose="030B0504020000000003" pitchFamily="66" charset="0"/>
                <a:cs typeface="Segoe UI Semilight" panose="020B0402040204020203" pitchFamily="34" charset="0"/>
              </a:rPr>
              <a:t> </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5. The largest ocean on Earth is the Pacific Ocean. </a:t>
            </a:r>
            <a:r>
              <a:rPr lang="en-GB" sz="1700" b="1" dirty="0">
                <a:solidFill>
                  <a:srgbClr val="B883A1"/>
                </a:solidFill>
                <a:latin typeface="Segoe Script" panose="030B0504020000000003" pitchFamily="66" charset="0"/>
                <a:cs typeface="Segoe UI Semilight" panose="020B0402040204020203" pitchFamily="34" charset="0"/>
              </a:rPr>
              <a:t>…………………..</a:t>
            </a:r>
            <a:r>
              <a:rPr lang="en-GB" sz="1700" b="1" dirty="0">
                <a:solidFill>
                  <a:schemeClr val="tx1">
                    <a:lumMod val="85000"/>
                    <a:lumOff val="15000"/>
                  </a:schemeClr>
                </a:solidFill>
                <a:latin typeface="Segoe Script" panose="030B0504020000000003" pitchFamily="66" charset="0"/>
                <a:cs typeface="Segoe UI Semilight" panose="020B0402040204020203" pitchFamily="34" charset="0"/>
              </a:rPr>
              <a:t> </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6. The Great Barrier Reef is the world’s largest coral reef system. </a:t>
            </a:r>
            <a:r>
              <a:rPr lang="en-GB" sz="1700" b="1" dirty="0">
                <a:solidFill>
                  <a:srgbClr val="812354"/>
                </a:solidFill>
                <a:latin typeface="Segoe Script" panose="030B0504020000000003" pitchFamily="66" charset="0"/>
                <a:cs typeface="Segoe UI Semilight" panose="020B0402040204020203" pitchFamily="34" charset="0"/>
              </a:rPr>
              <a:t>…………………..</a:t>
            </a:r>
            <a:r>
              <a:rPr lang="en-GB" sz="1700" b="1" dirty="0">
                <a:solidFill>
                  <a:schemeClr val="tx1">
                    <a:lumMod val="85000"/>
                    <a:lumOff val="15000"/>
                  </a:schemeClr>
                </a:solidFill>
                <a:latin typeface="Segoe Script" panose="030B0504020000000003" pitchFamily="66" charset="0"/>
                <a:cs typeface="Segoe UI Semilight" panose="020B0402040204020203" pitchFamily="34" charset="0"/>
              </a:rPr>
              <a:t> </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7. Sunsets are beautiful. </a:t>
            </a:r>
            <a:r>
              <a:rPr lang="en-GB" sz="1700" b="1" dirty="0">
                <a:solidFill>
                  <a:srgbClr val="48266E"/>
                </a:solidFill>
                <a:latin typeface="Segoe Script" panose="030B0504020000000003" pitchFamily="66" charset="0"/>
                <a:cs typeface="Segoe UI Semilight" panose="020B0402040204020203" pitchFamily="34" charset="0"/>
              </a:rPr>
              <a:t>………………….. </a:t>
            </a:r>
            <a:r>
              <a:rPr lang="en-GB" sz="1700" dirty="0">
                <a:solidFill>
                  <a:srgbClr val="48266E"/>
                </a:solidFill>
                <a:latin typeface="Segoe UI Semilight" panose="020B0402040204020203" pitchFamily="34" charset="0"/>
                <a:cs typeface="Segoe UI Semilight" panose="020B0402040204020203" pitchFamily="34" charset="0"/>
              </a:rPr>
              <a:t>  </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8. The largest land based mammals on Earth are elephants. </a:t>
            </a:r>
            <a:r>
              <a:rPr lang="en-GB" sz="1700" b="1" dirty="0">
                <a:solidFill>
                  <a:srgbClr val="215950"/>
                </a:solidFill>
                <a:latin typeface="Segoe Script" panose="030B0504020000000003" pitchFamily="66" charset="0"/>
                <a:cs typeface="Segoe UI Semilight" panose="020B0402040204020203" pitchFamily="34" charset="0"/>
              </a:rPr>
              <a:t>………………….. </a:t>
            </a:r>
            <a:r>
              <a:rPr lang="en-GB" sz="1700" dirty="0">
                <a:solidFill>
                  <a:srgbClr val="215950"/>
                </a:solidFill>
                <a:latin typeface="Segoe UI Semilight" panose="020B0402040204020203" pitchFamily="34" charset="0"/>
                <a:cs typeface="Segoe UI Semilight" panose="020B0402040204020203" pitchFamily="34" charset="0"/>
              </a:rPr>
              <a:t>  </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9. It is great fun to swim in the sea. </a:t>
            </a:r>
            <a:r>
              <a:rPr lang="en-GB" sz="1700" b="1" dirty="0">
                <a:solidFill>
                  <a:srgbClr val="529392"/>
                </a:solidFill>
                <a:latin typeface="Segoe Script" panose="030B0504020000000003" pitchFamily="66" charset="0"/>
                <a:cs typeface="Segoe UI Semilight" panose="020B0402040204020203" pitchFamily="34" charset="0"/>
              </a:rPr>
              <a:t>…………………..</a:t>
            </a:r>
            <a:r>
              <a:rPr lang="en-GB" sz="1700" b="1" dirty="0">
                <a:solidFill>
                  <a:schemeClr val="tx1">
                    <a:lumMod val="85000"/>
                    <a:lumOff val="15000"/>
                  </a:schemeClr>
                </a:solidFill>
                <a:latin typeface="Segoe Script" panose="030B0504020000000003" pitchFamily="66" charset="0"/>
                <a:cs typeface="Segoe UI Semilight" panose="020B0402040204020203" pitchFamily="34" charset="0"/>
              </a:rPr>
              <a:t> </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10. Roses have a lovely smell. </a:t>
            </a:r>
            <a:r>
              <a:rPr lang="en-GB" sz="1700" b="1" dirty="0">
                <a:solidFill>
                  <a:srgbClr val="847EAB"/>
                </a:solidFill>
                <a:latin typeface="Segoe Script" panose="030B0504020000000003" pitchFamily="66" charset="0"/>
                <a:cs typeface="Segoe UI Semilight" panose="020B0402040204020203" pitchFamily="34" charset="0"/>
              </a:rPr>
              <a:t>…………………..</a:t>
            </a:r>
            <a:r>
              <a:rPr lang="en-GB" sz="1700" b="1" dirty="0">
                <a:solidFill>
                  <a:schemeClr val="tx1">
                    <a:lumMod val="85000"/>
                    <a:lumOff val="15000"/>
                  </a:schemeClr>
                </a:solidFill>
                <a:latin typeface="Segoe Script" panose="030B0504020000000003" pitchFamily="66" charset="0"/>
                <a:cs typeface="Segoe UI Semilight" panose="020B0402040204020203" pitchFamily="34" charset="0"/>
              </a:rPr>
              <a:t> </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11. It feels nice to walk on soft grass. </a:t>
            </a:r>
            <a:r>
              <a:rPr lang="en-GB" sz="1700" b="1" dirty="0">
                <a:solidFill>
                  <a:srgbClr val="B883A1"/>
                </a:solidFill>
                <a:latin typeface="Segoe Script" panose="030B0504020000000003" pitchFamily="66" charset="0"/>
                <a:cs typeface="Segoe UI Semilight" panose="020B0402040204020203" pitchFamily="34" charset="0"/>
              </a:rPr>
              <a:t>…………………..</a:t>
            </a:r>
            <a:r>
              <a:rPr lang="en-GB" sz="1700" b="1" dirty="0">
                <a:solidFill>
                  <a:schemeClr val="tx1">
                    <a:lumMod val="85000"/>
                    <a:lumOff val="15000"/>
                  </a:schemeClr>
                </a:solidFill>
                <a:latin typeface="Segoe Script" panose="030B0504020000000003" pitchFamily="66" charset="0"/>
                <a:cs typeface="Segoe UI Semilight" panose="020B0402040204020203" pitchFamily="34" charset="0"/>
              </a:rPr>
              <a:t> </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12. The Killer Whale (Orca) is a type of dolphin. </a:t>
            </a:r>
            <a:r>
              <a:rPr lang="en-GB" sz="1700" b="1" dirty="0">
                <a:solidFill>
                  <a:srgbClr val="812354"/>
                </a:solidFill>
                <a:latin typeface="Segoe Script" panose="030B0504020000000003" pitchFamily="66" charset="0"/>
                <a:cs typeface="Segoe UI Semilight" panose="020B0402040204020203" pitchFamily="34" charset="0"/>
              </a:rPr>
              <a:t>…………………..</a:t>
            </a:r>
            <a:r>
              <a:rPr lang="en-GB" sz="1700" b="1" dirty="0">
                <a:solidFill>
                  <a:schemeClr val="tx1">
                    <a:lumMod val="85000"/>
                    <a:lumOff val="15000"/>
                  </a:schemeClr>
                </a:solidFill>
                <a:latin typeface="Segoe Script" panose="030B0504020000000003" pitchFamily="66" charset="0"/>
                <a:cs typeface="Segoe UI Semilight" panose="020B0402040204020203" pitchFamily="34" charset="0"/>
              </a:rPr>
              <a:t> </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endParaRPr lang="en-GB" sz="1700"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
        <p:nvSpPr>
          <p:cNvPr id="54"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IV. </a:t>
            </a:r>
            <a:r>
              <a:rPr lang="es-MX" sz="3200" dirty="0">
                <a:solidFill>
                  <a:srgbClr val="B883A1"/>
                </a:solidFill>
                <a:latin typeface="Segoe UI" panose="020B0502040204020203" pitchFamily="34" charset="0"/>
                <a:cs typeface="Segoe UI" panose="020B0502040204020203" pitchFamily="34" charset="0"/>
              </a:rPr>
              <a:t>Fact, Fiction and Opinion</a:t>
            </a:r>
            <a:endParaRPr lang="es-MX" sz="3200" b="0" dirty="0">
              <a:solidFill>
                <a:srgbClr val="B883A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9979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67"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IV. </a:t>
            </a:r>
            <a:r>
              <a:rPr lang="es-MX" sz="3200" dirty="0">
                <a:solidFill>
                  <a:srgbClr val="B883A1"/>
                </a:solidFill>
                <a:latin typeface="Segoe UI" panose="020B0502040204020203" pitchFamily="34" charset="0"/>
                <a:cs typeface="Segoe UI" panose="020B0502040204020203" pitchFamily="34" charset="0"/>
              </a:rPr>
              <a:t>Fact, Fiction and Opinion</a:t>
            </a:r>
            <a:endParaRPr lang="es-MX" sz="3200" b="0" dirty="0">
              <a:solidFill>
                <a:srgbClr val="B883A1"/>
              </a:solidFill>
              <a:latin typeface="Segoe UI" panose="020B0502040204020203" pitchFamily="34" charset="0"/>
              <a:cs typeface="Segoe UI" panose="020B0502040204020203" pitchFamily="34" charset="0"/>
            </a:endParaRPr>
          </a:p>
        </p:txBody>
      </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0" name="Título 1">
            <a:extLst>
              <a:ext uri="{FF2B5EF4-FFF2-40B4-BE49-F238E27FC236}">
                <a16:creationId xmlns:a16="http://schemas.microsoft.com/office/drawing/2014/main" id="{C9A428ED-E8E6-4EBE-8C7C-8E6E2E5012C8}"/>
              </a:ext>
            </a:extLst>
          </p:cNvPr>
          <p:cNvSpPr>
            <a:spLocks noGrp="1"/>
          </p:cNvSpPr>
          <p:nvPr>
            <p:ph type="title"/>
          </p:nvPr>
        </p:nvSpPr>
        <p:spPr>
          <a:xfrm>
            <a:off x="1064081" y="1769338"/>
            <a:ext cx="7742265" cy="432000"/>
          </a:xfrm>
        </p:spPr>
        <p:txBody>
          <a:bodyPr rtlCol="0">
            <a:noAutofit/>
          </a:bodyPr>
          <a:lstStyle/>
          <a:p>
            <a:r>
              <a:rPr lang="es-ES" sz="1700" dirty="0">
                <a:latin typeface="Segoe UI Semibold" panose="020B0702040204020203" pitchFamily="34" charset="0"/>
                <a:cs typeface="Segoe UI Semibold" panose="020B0702040204020203" pitchFamily="34" charset="0"/>
              </a:rPr>
              <a:t>Instructions: </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Think of a fact that is true for you, one that is false and an opinion.</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The class will guess which is the true fact, which is the false one, and the opinion.</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endParaRPr lang="en-GB" sz="1700"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pic>
        <p:nvPicPr>
          <p:cNvPr id="54" name="Picture 4" descr="Resultado de imagen de sala de clase&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2519" y="2335191"/>
            <a:ext cx="7416000" cy="347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83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ángulo 59"/>
          <p:cNvSpPr/>
          <p:nvPr/>
        </p:nvSpPr>
        <p:spPr>
          <a:xfrm>
            <a:off x="1105310" y="1719913"/>
            <a:ext cx="7726737" cy="3968193"/>
          </a:xfrm>
          <a:prstGeom prst="rect">
            <a:avLst/>
          </a:prstGeom>
          <a:blipFill dpi="0" rotWithShape="1">
            <a:blip r:embed="rId2">
              <a:alphaModFix amt="8000"/>
              <a:extLst>
                <a:ext uri="{28A0092B-C50C-407E-A947-70E740481C1C}">
                  <a14:useLocalDpi xmlns:a14="http://schemas.microsoft.com/office/drawing/2010/main" val="0"/>
                </a:ext>
              </a:extLst>
            </a:blip>
            <a:srcRect/>
            <a:stretch>
              <a:fillRect t="-26632" b="-294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67"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 </a:t>
            </a:r>
            <a:r>
              <a:rPr lang="es-MX" sz="3200" dirty="0">
                <a:solidFill>
                  <a:srgbClr val="812354"/>
                </a:solidFill>
                <a:latin typeface="Segoe UI" panose="020B0502040204020203" pitchFamily="34" charset="0"/>
                <a:cs typeface="Segoe UI" panose="020B0502040204020203" pitchFamily="34" charset="0"/>
              </a:rPr>
              <a:t>Past Tense Review</a:t>
            </a:r>
            <a:endParaRPr lang="es-MX" sz="3200" b="0" dirty="0">
              <a:solidFill>
                <a:srgbClr val="812354"/>
              </a:solidFill>
              <a:latin typeface="Segoe UI" panose="020B0502040204020203" pitchFamily="34" charset="0"/>
              <a:cs typeface="Segoe UI" panose="020B0502040204020203" pitchFamily="34" charset="0"/>
            </a:endParaRPr>
          </a:p>
        </p:txBody>
      </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2" name="Rectángulo 1"/>
          <p:cNvSpPr/>
          <p:nvPr/>
        </p:nvSpPr>
        <p:spPr>
          <a:xfrm>
            <a:off x="1064081" y="1759663"/>
            <a:ext cx="6304048" cy="4062651"/>
          </a:xfrm>
          <a:prstGeom prst="rect">
            <a:avLst/>
          </a:prstGeom>
        </p:spPr>
        <p:txBody>
          <a:bodyPr wrap="square">
            <a:spAutoFit/>
          </a:bodyPr>
          <a:lstStyle/>
          <a:p>
            <a:r>
              <a:rPr lang="en-GB" dirty="0">
                <a:solidFill>
                  <a:srgbClr val="000000"/>
                </a:solidFill>
                <a:latin typeface="Segoe UI Semibold" panose="020B0702040204020203" pitchFamily="34" charset="0"/>
                <a:cs typeface="Segoe UI Semibold" panose="020B0702040204020203" pitchFamily="34" charset="0"/>
              </a:rPr>
              <a:t>We use the past tense to talk about:</a:t>
            </a:r>
          </a:p>
          <a:p>
            <a:r>
              <a:rPr lang="en-GB" dirty="0">
                <a:solidFill>
                  <a:srgbClr val="000000"/>
                </a:solidFill>
                <a:latin typeface="Segoe UI Semilight" panose="020B0402040204020203" pitchFamily="34" charset="0"/>
                <a:cs typeface="Segoe UI Semilight" panose="020B0402040204020203" pitchFamily="34" charset="0"/>
              </a:rPr>
              <a:t>1. something that happened </a:t>
            </a:r>
            <a:r>
              <a:rPr lang="en-GB" b="1" dirty="0">
                <a:solidFill>
                  <a:srgbClr val="000000"/>
                </a:solidFill>
                <a:latin typeface="Segoe UI Semibold" panose="020B0702040204020203" pitchFamily="34" charset="0"/>
                <a:cs typeface="Segoe UI Semibold" panose="020B0702040204020203" pitchFamily="34" charset="0"/>
              </a:rPr>
              <a:t>once in the past</a:t>
            </a:r>
            <a:r>
              <a:rPr lang="en-GB" dirty="0">
                <a:solidFill>
                  <a:srgbClr val="000000"/>
                </a:solidFill>
                <a:latin typeface="Segoe UI Semibold" panose="020B0702040204020203" pitchFamily="34" charset="0"/>
                <a:cs typeface="Segoe UI Semibold" panose="020B0702040204020203" pitchFamily="34" charset="0"/>
              </a:rPr>
              <a:t>:</a:t>
            </a:r>
          </a:p>
          <a:p>
            <a:r>
              <a:rPr lang="en-GB" i="1" dirty="0">
                <a:solidFill>
                  <a:srgbClr val="000000"/>
                </a:solidFill>
                <a:latin typeface="Segoe UI Semilight" panose="020B0402040204020203" pitchFamily="34" charset="0"/>
                <a:cs typeface="Segoe UI Semilight" panose="020B0402040204020203" pitchFamily="34" charset="0"/>
              </a:rPr>
              <a:t>I </a:t>
            </a:r>
            <a:r>
              <a:rPr lang="en-GB" b="1" i="1" u="sng" dirty="0">
                <a:solidFill>
                  <a:srgbClr val="48266E"/>
                </a:solidFill>
                <a:latin typeface="Segoe UI Semibold" panose="020B0702040204020203" pitchFamily="34" charset="0"/>
                <a:cs typeface="Segoe UI Semibold" panose="020B0702040204020203" pitchFamily="34" charset="0"/>
              </a:rPr>
              <a:t>met</a:t>
            </a:r>
            <a:r>
              <a:rPr lang="en-GB" b="1" i="1" dirty="0">
                <a:solidFill>
                  <a:srgbClr val="000000"/>
                </a:solidFill>
                <a:latin typeface="Segoe UI Semilight" panose="020B0402040204020203" pitchFamily="34" charset="0"/>
                <a:cs typeface="Segoe UI Semilight" panose="020B0402040204020203" pitchFamily="34" charset="0"/>
              </a:rPr>
              <a:t> </a:t>
            </a:r>
            <a:r>
              <a:rPr lang="en-GB" i="1" dirty="0">
                <a:solidFill>
                  <a:srgbClr val="000000"/>
                </a:solidFill>
                <a:latin typeface="Segoe UI Semilight" panose="020B0402040204020203" pitchFamily="34" charset="0"/>
                <a:cs typeface="Segoe UI Semilight" panose="020B0402040204020203" pitchFamily="34" charset="0"/>
              </a:rPr>
              <a:t>my wife in 1983.</a:t>
            </a:r>
            <a:br>
              <a:rPr lang="en-GB" i="1" dirty="0">
                <a:solidFill>
                  <a:srgbClr val="000000"/>
                </a:solidFill>
                <a:latin typeface="Segoe UI Semilight" panose="020B0402040204020203" pitchFamily="34" charset="0"/>
                <a:cs typeface="Segoe UI Semilight" panose="020B0402040204020203" pitchFamily="34" charset="0"/>
              </a:rPr>
            </a:br>
            <a:r>
              <a:rPr lang="en-GB" i="1" dirty="0">
                <a:solidFill>
                  <a:srgbClr val="000000"/>
                </a:solidFill>
                <a:latin typeface="Segoe UI Semilight" panose="020B0402040204020203" pitchFamily="34" charset="0"/>
                <a:cs typeface="Segoe UI Semilight" panose="020B0402040204020203" pitchFamily="34" charset="0"/>
              </a:rPr>
              <a:t>We </a:t>
            </a:r>
            <a:r>
              <a:rPr lang="en-GB" b="1" i="1" u="sng" dirty="0">
                <a:solidFill>
                  <a:srgbClr val="215950"/>
                </a:solidFill>
                <a:latin typeface="Segoe UI Semibold" panose="020B0702040204020203" pitchFamily="34" charset="0"/>
                <a:cs typeface="Segoe UI Semibold" panose="020B0702040204020203" pitchFamily="34" charset="0"/>
              </a:rPr>
              <a:t>went</a:t>
            </a:r>
            <a:r>
              <a:rPr lang="en-GB" b="1" i="1" dirty="0">
                <a:solidFill>
                  <a:srgbClr val="000000"/>
                </a:solidFill>
                <a:latin typeface="Segoe UI Semilight" panose="020B0402040204020203" pitchFamily="34" charset="0"/>
                <a:cs typeface="Segoe UI Semilight" panose="020B0402040204020203" pitchFamily="34" charset="0"/>
              </a:rPr>
              <a:t> </a:t>
            </a:r>
            <a:r>
              <a:rPr lang="en-GB" i="1" dirty="0">
                <a:solidFill>
                  <a:srgbClr val="000000"/>
                </a:solidFill>
                <a:latin typeface="Segoe UI Semilight" panose="020B0402040204020203" pitchFamily="34" charset="0"/>
                <a:cs typeface="Segoe UI Semilight" panose="020B0402040204020203" pitchFamily="34" charset="0"/>
              </a:rPr>
              <a:t>to Spain for our holidays.</a:t>
            </a:r>
            <a:br>
              <a:rPr lang="en-GB" i="1" dirty="0">
                <a:solidFill>
                  <a:srgbClr val="000000"/>
                </a:solidFill>
                <a:latin typeface="Segoe UI Semilight" panose="020B0402040204020203" pitchFamily="34" charset="0"/>
                <a:cs typeface="Segoe UI Semilight" panose="020B0402040204020203" pitchFamily="34" charset="0"/>
              </a:rPr>
            </a:br>
            <a:endParaRPr lang="en-GB" sz="1200" i="1" dirty="0">
              <a:solidFill>
                <a:srgbClr val="000000"/>
              </a:solidFill>
              <a:latin typeface="Segoe UI Semilight" panose="020B0402040204020203" pitchFamily="34" charset="0"/>
              <a:cs typeface="Segoe UI Semilight" panose="020B0402040204020203" pitchFamily="34" charset="0"/>
            </a:endParaRPr>
          </a:p>
          <a:p>
            <a:r>
              <a:rPr lang="en-GB" dirty="0">
                <a:solidFill>
                  <a:srgbClr val="000000"/>
                </a:solidFill>
                <a:latin typeface="Segoe UI Semilight" panose="020B0402040204020203" pitchFamily="34" charset="0"/>
                <a:cs typeface="Segoe UI Semilight" panose="020B0402040204020203" pitchFamily="34" charset="0"/>
              </a:rPr>
              <a:t>2. something that happened </a:t>
            </a:r>
            <a:r>
              <a:rPr lang="en-GB" b="1" dirty="0">
                <a:solidFill>
                  <a:srgbClr val="000000"/>
                </a:solidFill>
                <a:latin typeface="Segoe UI Semibold" panose="020B0702040204020203" pitchFamily="34" charset="0"/>
                <a:cs typeface="Segoe UI Semibold" panose="020B0702040204020203" pitchFamily="34" charset="0"/>
              </a:rPr>
              <a:t>several</a:t>
            </a:r>
            <a:r>
              <a:rPr lang="en-GB" b="1" dirty="0">
                <a:solidFill>
                  <a:srgbClr val="000000"/>
                </a:solidFill>
                <a:latin typeface="Segoe UI Semilight" panose="020B0402040204020203" pitchFamily="34" charset="0"/>
                <a:cs typeface="Segoe UI Semilight" panose="020B0402040204020203" pitchFamily="34" charset="0"/>
              </a:rPr>
              <a:t> </a:t>
            </a:r>
            <a:r>
              <a:rPr lang="en-GB" b="1" dirty="0">
                <a:solidFill>
                  <a:srgbClr val="000000"/>
                </a:solidFill>
                <a:latin typeface="Segoe UI Semibold" panose="020B0702040204020203" pitchFamily="34" charset="0"/>
                <a:cs typeface="Segoe UI Semibold" panose="020B0702040204020203" pitchFamily="34" charset="0"/>
              </a:rPr>
              <a:t>times</a:t>
            </a:r>
            <a:r>
              <a:rPr lang="en-GB" b="1" dirty="0">
                <a:solidFill>
                  <a:srgbClr val="000000"/>
                </a:solidFill>
                <a:latin typeface="Segoe UI Semilight" panose="020B0402040204020203" pitchFamily="34" charset="0"/>
                <a:cs typeface="Segoe UI Semilight" panose="020B0402040204020203" pitchFamily="34" charset="0"/>
              </a:rPr>
              <a:t> </a:t>
            </a:r>
            <a:r>
              <a:rPr lang="en-GB" b="1" dirty="0">
                <a:solidFill>
                  <a:srgbClr val="000000"/>
                </a:solidFill>
                <a:latin typeface="Segoe UI Semibold" panose="020B0702040204020203" pitchFamily="34" charset="0"/>
                <a:cs typeface="Segoe UI Semibold" panose="020B0702040204020203" pitchFamily="34" charset="0"/>
              </a:rPr>
              <a:t>in</a:t>
            </a:r>
            <a:r>
              <a:rPr lang="en-GB" b="1" dirty="0">
                <a:solidFill>
                  <a:srgbClr val="000000"/>
                </a:solidFill>
                <a:latin typeface="Segoe UI Semilight" panose="020B0402040204020203" pitchFamily="34" charset="0"/>
                <a:cs typeface="Segoe UI Semilight" panose="020B0402040204020203" pitchFamily="34" charset="0"/>
              </a:rPr>
              <a:t> </a:t>
            </a:r>
            <a:r>
              <a:rPr lang="en-GB" b="1" dirty="0">
                <a:solidFill>
                  <a:srgbClr val="000000"/>
                </a:solidFill>
                <a:latin typeface="Segoe UI Semibold" panose="020B0702040204020203" pitchFamily="34" charset="0"/>
                <a:cs typeface="Segoe UI Semibold" panose="020B0702040204020203" pitchFamily="34" charset="0"/>
              </a:rPr>
              <a:t>the</a:t>
            </a:r>
            <a:r>
              <a:rPr lang="en-GB" b="1" dirty="0">
                <a:solidFill>
                  <a:srgbClr val="000000"/>
                </a:solidFill>
                <a:latin typeface="Segoe UI Semilight" panose="020B0402040204020203" pitchFamily="34" charset="0"/>
                <a:cs typeface="Segoe UI Semilight" panose="020B0402040204020203" pitchFamily="34" charset="0"/>
              </a:rPr>
              <a:t> </a:t>
            </a:r>
            <a:r>
              <a:rPr lang="en-GB" b="1" dirty="0">
                <a:solidFill>
                  <a:srgbClr val="000000"/>
                </a:solidFill>
                <a:latin typeface="Segoe UI Semibold" panose="020B0702040204020203" pitchFamily="34" charset="0"/>
                <a:cs typeface="Segoe UI Semibold" panose="020B0702040204020203" pitchFamily="34" charset="0"/>
              </a:rPr>
              <a:t>past</a:t>
            </a:r>
            <a:r>
              <a:rPr lang="en-GB" dirty="0">
                <a:solidFill>
                  <a:srgbClr val="000000"/>
                </a:solidFill>
                <a:latin typeface="Segoe UI Semilight" panose="020B0402040204020203" pitchFamily="34" charset="0"/>
                <a:cs typeface="Segoe UI Semilight" panose="020B0402040204020203" pitchFamily="34" charset="0"/>
              </a:rPr>
              <a:t>:</a:t>
            </a:r>
          </a:p>
          <a:p>
            <a:r>
              <a:rPr lang="en-GB" i="1" dirty="0">
                <a:solidFill>
                  <a:srgbClr val="000000"/>
                </a:solidFill>
                <a:latin typeface="Segoe UI Semilight" panose="020B0402040204020203" pitchFamily="34" charset="0"/>
                <a:cs typeface="Segoe UI Semilight" panose="020B0402040204020203" pitchFamily="34" charset="0"/>
              </a:rPr>
              <a:t>When I was a boy, I </a:t>
            </a:r>
            <a:r>
              <a:rPr lang="en-GB" b="1" i="1" u="sng" dirty="0">
                <a:solidFill>
                  <a:srgbClr val="529392"/>
                </a:solidFill>
                <a:latin typeface="Segoe UI Semibold" panose="020B0702040204020203" pitchFamily="34" charset="0"/>
                <a:cs typeface="Segoe UI Semibold" panose="020B0702040204020203" pitchFamily="34" charset="0"/>
              </a:rPr>
              <a:t>walked</a:t>
            </a:r>
            <a:r>
              <a:rPr lang="en-GB" b="1" i="1" dirty="0">
                <a:solidFill>
                  <a:srgbClr val="000000"/>
                </a:solidFill>
                <a:latin typeface="Segoe UI Semilight" panose="020B0402040204020203" pitchFamily="34" charset="0"/>
                <a:cs typeface="Segoe UI Semilight" panose="020B0402040204020203" pitchFamily="34" charset="0"/>
              </a:rPr>
              <a:t> </a:t>
            </a:r>
            <a:r>
              <a:rPr lang="en-GB" i="1" dirty="0">
                <a:solidFill>
                  <a:srgbClr val="000000"/>
                </a:solidFill>
                <a:latin typeface="Segoe UI Semilight" panose="020B0402040204020203" pitchFamily="34" charset="0"/>
                <a:cs typeface="Segoe UI Semilight" panose="020B0402040204020203" pitchFamily="34" charset="0"/>
              </a:rPr>
              <a:t>a mile to school every day.</a:t>
            </a:r>
            <a:br>
              <a:rPr lang="en-GB" i="1" dirty="0">
                <a:solidFill>
                  <a:srgbClr val="000000"/>
                </a:solidFill>
                <a:latin typeface="Segoe UI Semilight" panose="020B0402040204020203" pitchFamily="34" charset="0"/>
                <a:cs typeface="Segoe UI Semilight" panose="020B0402040204020203" pitchFamily="34" charset="0"/>
              </a:rPr>
            </a:br>
            <a:r>
              <a:rPr lang="en-GB" i="1" dirty="0">
                <a:solidFill>
                  <a:srgbClr val="000000"/>
                </a:solidFill>
                <a:latin typeface="Segoe UI Semilight" panose="020B0402040204020203" pitchFamily="34" charset="0"/>
                <a:cs typeface="Segoe UI Semilight" panose="020B0402040204020203" pitchFamily="34" charset="0"/>
              </a:rPr>
              <a:t>We </a:t>
            </a:r>
            <a:r>
              <a:rPr lang="en-GB" b="1" i="1" u="sng" dirty="0">
                <a:solidFill>
                  <a:srgbClr val="847EAB"/>
                </a:solidFill>
                <a:latin typeface="Segoe UI Semibold" panose="020B0702040204020203" pitchFamily="34" charset="0"/>
                <a:cs typeface="Segoe UI Semibold" panose="020B0702040204020203" pitchFamily="34" charset="0"/>
              </a:rPr>
              <a:t>swam</a:t>
            </a:r>
            <a:r>
              <a:rPr lang="en-GB" b="1" i="1" dirty="0">
                <a:solidFill>
                  <a:srgbClr val="000000"/>
                </a:solidFill>
                <a:latin typeface="Segoe UI Semilight" panose="020B0402040204020203" pitchFamily="34" charset="0"/>
                <a:cs typeface="Segoe UI Semilight" panose="020B0402040204020203" pitchFamily="34" charset="0"/>
              </a:rPr>
              <a:t> </a:t>
            </a:r>
            <a:r>
              <a:rPr lang="en-GB" i="1" dirty="0">
                <a:solidFill>
                  <a:srgbClr val="000000"/>
                </a:solidFill>
                <a:latin typeface="Segoe UI Semilight" panose="020B0402040204020203" pitchFamily="34" charset="0"/>
                <a:cs typeface="Segoe UI Semilight" panose="020B0402040204020203" pitchFamily="34" charset="0"/>
              </a:rPr>
              <a:t>a lot while we were on holiday.</a:t>
            </a:r>
            <a:br>
              <a:rPr lang="en-GB" i="1" dirty="0">
                <a:solidFill>
                  <a:srgbClr val="000000"/>
                </a:solidFill>
                <a:latin typeface="Segoe UI Semilight" panose="020B0402040204020203" pitchFamily="34" charset="0"/>
                <a:cs typeface="Segoe UI Semilight" panose="020B0402040204020203" pitchFamily="34" charset="0"/>
              </a:rPr>
            </a:br>
            <a:endParaRPr lang="en-GB" sz="1200" i="1" dirty="0">
              <a:solidFill>
                <a:srgbClr val="000000"/>
              </a:solidFill>
              <a:latin typeface="Segoe UI Semilight" panose="020B0402040204020203" pitchFamily="34" charset="0"/>
              <a:cs typeface="Segoe UI Semilight" panose="020B0402040204020203" pitchFamily="34" charset="0"/>
            </a:endParaRPr>
          </a:p>
          <a:p>
            <a:r>
              <a:rPr lang="en-GB" dirty="0">
                <a:solidFill>
                  <a:srgbClr val="000000"/>
                </a:solidFill>
                <a:latin typeface="Segoe UI Semilight" panose="020B0402040204020203" pitchFamily="34" charset="0"/>
                <a:cs typeface="Segoe UI Semilight" panose="020B0402040204020203" pitchFamily="34" charset="0"/>
              </a:rPr>
              <a:t>3. something that was </a:t>
            </a:r>
            <a:r>
              <a:rPr lang="en-GB" b="1" dirty="0">
                <a:solidFill>
                  <a:srgbClr val="000000"/>
                </a:solidFill>
                <a:latin typeface="Segoe UI Semibold" panose="020B0702040204020203" pitchFamily="34" charset="0"/>
                <a:cs typeface="Segoe UI Semibold" panose="020B0702040204020203" pitchFamily="34" charset="0"/>
              </a:rPr>
              <a:t>true for some time in the past</a:t>
            </a:r>
            <a:r>
              <a:rPr lang="en-GB" dirty="0">
                <a:solidFill>
                  <a:srgbClr val="000000"/>
                </a:solidFill>
                <a:latin typeface="Segoe UI Semibold" panose="020B0702040204020203" pitchFamily="34" charset="0"/>
                <a:cs typeface="Segoe UI Semibold" panose="020B0702040204020203" pitchFamily="34" charset="0"/>
              </a:rPr>
              <a:t>:</a:t>
            </a:r>
          </a:p>
          <a:p>
            <a:r>
              <a:rPr lang="en-GB" i="1" dirty="0">
                <a:solidFill>
                  <a:srgbClr val="000000"/>
                </a:solidFill>
                <a:latin typeface="Segoe UI Semilight" panose="020B0402040204020203" pitchFamily="34" charset="0"/>
                <a:cs typeface="Segoe UI Semilight" panose="020B0402040204020203" pitchFamily="34" charset="0"/>
              </a:rPr>
              <a:t>I </a:t>
            </a:r>
            <a:r>
              <a:rPr lang="en-GB" b="1" i="1" u="sng" dirty="0">
                <a:solidFill>
                  <a:srgbClr val="B883A1"/>
                </a:solidFill>
                <a:latin typeface="Segoe UI Semibold" panose="020B0702040204020203" pitchFamily="34" charset="0"/>
                <a:cs typeface="Segoe UI Semibold" panose="020B0702040204020203" pitchFamily="34" charset="0"/>
              </a:rPr>
              <a:t>lived</a:t>
            </a:r>
            <a:r>
              <a:rPr lang="en-GB" b="1" i="1" dirty="0">
                <a:solidFill>
                  <a:srgbClr val="000000"/>
                </a:solidFill>
                <a:latin typeface="Segoe UI Semilight" panose="020B0402040204020203" pitchFamily="34" charset="0"/>
                <a:cs typeface="Segoe UI Semilight" panose="020B0402040204020203" pitchFamily="34" charset="0"/>
              </a:rPr>
              <a:t> </a:t>
            </a:r>
            <a:r>
              <a:rPr lang="en-GB" i="1" dirty="0">
                <a:solidFill>
                  <a:srgbClr val="000000"/>
                </a:solidFill>
                <a:latin typeface="Segoe UI Semilight" panose="020B0402040204020203" pitchFamily="34" charset="0"/>
                <a:cs typeface="Segoe UI Semilight" panose="020B0402040204020203" pitchFamily="34" charset="0"/>
              </a:rPr>
              <a:t>abroad for ten years.</a:t>
            </a:r>
            <a:br>
              <a:rPr lang="en-GB" i="1" dirty="0">
                <a:solidFill>
                  <a:srgbClr val="000000"/>
                </a:solidFill>
                <a:latin typeface="Segoe UI Semilight" panose="020B0402040204020203" pitchFamily="34" charset="0"/>
                <a:cs typeface="Segoe UI Semilight" panose="020B0402040204020203" pitchFamily="34" charset="0"/>
              </a:rPr>
            </a:br>
            <a:r>
              <a:rPr lang="en-GB" i="1" dirty="0">
                <a:solidFill>
                  <a:srgbClr val="000000"/>
                </a:solidFill>
                <a:latin typeface="Segoe UI Semilight" panose="020B0402040204020203" pitchFamily="34" charset="0"/>
                <a:cs typeface="Segoe UI Semilight" panose="020B0402040204020203" pitchFamily="34" charset="0"/>
              </a:rPr>
              <a:t>He </a:t>
            </a:r>
            <a:r>
              <a:rPr lang="en-GB" b="1" i="1" u="sng" dirty="0">
                <a:solidFill>
                  <a:srgbClr val="812354"/>
                </a:solidFill>
                <a:latin typeface="Segoe UI Semibold" panose="020B0702040204020203" pitchFamily="34" charset="0"/>
                <a:cs typeface="Segoe UI Semibold" panose="020B0702040204020203" pitchFamily="34" charset="0"/>
              </a:rPr>
              <a:t>enjoyed</a:t>
            </a:r>
            <a:r>
              <a:rPr lang="en-GB" b="1" i="1" dirty="0">
                <a:solidFill>
                  <a:srgbClr val="000000"/>
                </a:solidFill>
                <a:latin typeface="Segoe UI Semilight" panose="020B0402040204020203" pitchFamily="34" charset="0"/>
                <a:cs typeface="Segoe UI Semilight" panose="020B0402040204020203" pitchFamily="34" charset="0"/>
              </a:rPr>
              <a:t> </a:t>
            </a:r>
            <a:r>
              <a:rPr lang="en-GB" i="1" dirty="0">
                <a:solidFill>
                  <a:srgbClr val="000000"/>
                </a:solidFill>
                <a:latin typeface="Segoe UI Semilight" panose="020B0402040204020203" pitchFamily="34" charset="0"/>
                <a:cs typeface="Segoe UI Semilight" panose="020B0402040204020203" pitchFamily="34" charset="0"/>
              </a:rPr>
              <a:t>being a student.</a:t>
            </a:r>
            <a:br>
              <a:rPr lang="en-GB" i="1" dirty="0">
                <a:solidFill>
                  <a:srgbClr val="000000"/>
                </a:solidFill>
                <a:latin typeface="Segoe UI Semilight" panose="020B0402040204020203" pitchFamily="34" charset="0"/>
                <a:cs typeface="Segoe UI Semilight" panose="020B0402040204020203" pitchFamily="34" charset="0"/>
              </a:rPr>
            </a:br>
            <a:endParaRPr lang="en-GB" sz="1200" i="1" dirty="0">
              <a:solidFill>
                <a:srgbClr val="000000"/>
              </a:solidFill>
              <a:latin typeface="Segoe UI Semilight" panose="020B0402040204020203" pitchFamily="34" charset="0"/>
              <a:cs typeface="Segoe UI Semilight" panose="020B0402040204020203" pitchFamily="34" charset="0"/>
            </a:endParaRPr>
          </a:p>
          <a:p>
            <a:r>
              <a:rPr lang="en-GB" dirty="0">
                <a:solidFill>
                  <a:srgbClr val="000000"/>
                </a:solidFill>
                <a:latin typeface="Segoe UI Semilight" panose="020B0402040204020203" pitchFamily="34" charset="0"/>
                <a:cs typeface="Segoe UI Semilight" panose="020B0402040204020203" pitchFamily="34" charset="0"/>
              </a:rPr>
              <a:t>We often use </a:t>
            </a:r>
            <a:r>
              <a:rPr lang="en-GB" b="1" dirty="0">
                <a:solidFill>
                  <a:srgbClr val="000000"/>
                </a:solidFill>
                <a:latin typeface="Segoe UI Semibold" panose="020B0702040204020203" pitchFamily="34" charset="0"/>
                <a:cs typeface="Segoe UI Semibold" panose="020B0702040204020203" pitchFamily="34" charset="0"/>
              </a:rPr>
              <a:t>expressions</a:t>
            </a:r>
            <a:r>
              <a:rPr lang="en-GB" b="1" dirty="0">
                <a:solidFill>
                  <a:srgbClr val="000000"/>
                </a:solidFill>
                <a:latin typeface="Segoe UI Semilight" panose="020B0402040204020203" pitchFamily="34" charset="0"/>
                <a:cs typeface="Segoe UI Semilight" panose="020B0402040204020203" pitchFamily="34" charset="0"/>
              </a:rPr>
              <a:t> </a:t>
            </a:r>
            <a:r>
              <a:rPr lang="en-GB" b="1" dirty="0">
                <a:solidFill>
                  <a:srgbClr val="000000"/>
                </a:solidFill>
                <a:latin typeface="Segoe UI Semibold" panose="020B0702040204020203" pitchFamily="34" charset="0"/>
                <a:cs typeface="Segoe UI Semibold" panose="020B0702040204020203" pitchFamily="34" charset="0"/>
              </a:rPr>
              <a:t>with</a:t>
            </a:r>
            <a:r>
              <a:rPr lang="en-GB" b="1" dirty="0">
                <a:solidFill>
                  <a:srgbClr val="000000"/>
                </a:solidFill>
                <a:latin typeface="Segoe UI Semilight" panose="020B0402040204020203" pitchFamily="34" charset="0"/>
                <a:cs typeface="Segoe UI Semilight" panose="020B0402040204020203" pitchFamily="34" charset="0"/>
              </a:rPr>
              <a:t> </a:t>
            </a:r>
            <a:r>
              <a:rPr lang="en-GB" b="1" i="1" dirty="0">
                <a:solidFill>
                  <a:srgbClr val="000000"/>
                </a:solidFill>
                <a:latin typeface="Segoe UI Semibold" panose="020B0702040204020203" pitchFamily="34" charset="0"/>
                <a:cs typeface="Segoe UI Semibold" panose="020B0702040204020203" pitchFamily="34" charset="0"/>
              </a:rPr>
              <a:t>ago</a:t>
            </a:r>
            <a:r>
              <a:rPr lang="en-GB" b="1" i="1" dirty="0">
                <a:solidFill>
                  <a:srgbClr val="000000"/>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with the past simple:</a:t>
            </a:r>
          </a:p>
          <a:p>
            <a:r>
              <a:rPr lang="en-GB" i="1" dirty="0">
                <a:solidFill>
                  <a:srgbClr val="000000"/>
                </a:solidFill>
                <a:latin typeface="Segoe UI Semilight" panose="020B0402040204020203" pitchFamily="34" charset="0"/>
                <a:cs typeface="Segoe UI Semilight" panose="020B0402040204020203" pitchFamily="34" charset="0"/>
              </a:rPr>
              <a:t>I </a:t>
            </a:r>
            <a:r>
              <a:rPr lang="en-GB" b="1" i="1" u="sng" dirty="0">
                <a:solidFill>
                  <a:srgbClr val="48266E"/>
                </a:solidFill>
                <a:latin typeface="Segoe UI Semibold" panose="020B0702040204020203" pitchFamily="34" charset="0"/>
                <a:cs typeface="Segoe UI Semibold" panose="020B0702040204020203" pitchFamily="34" charset="0"/>
              </a:rPr>
              <a:t>met</a:t>
            </a:r>
            <a:r>
              <a:rPr lang="en-GB" i="1" dirty="0">
                <a:solidFill>
                  <a:srgbClr val="000000"/>
                </a:solidFill>
                <a:latin typeface="Segoe UI Semilight" panose="020B0402040204020203" pitchFamily="34" charset="0"/>
                <a:cs typeface="Segoe UI Semilight" panose="020B0402040204020203" pitchFamily="34" charset="0"/>
              </a:rPr>
              <a:t> my wife </a:t>
            </a:r>
            <a:r>
              <a:rPr lang="en-GB" b="1" i="1" u="sng" dirty="0">
                <a:solidFill>
                  <a:srgbClr val="48266E"/>
                </a:solidFill>
                <a:latin typeface="Segoe UI Semibold" panose="020B0702040204020203" pitchFamily="34" charset="0"/>
                <a:cs typeface="Segoe UI Semibold" panose="020B0702040204020203" pitchFamily="34" charset="0"/>
              </a:rPr>
              <a:t>a long time ago</a:t>
            </a:r>
            <a:r>
              <a:rPr lang="en-GB" i="1" dirty="0">
                <a:solidFill>
                  <a:srgbClr val="000000"/>
                </a:solidFill>
                <a:latin typeface="Segoe UI Semibold" panose="020B0702040204020203" pitchFamily="34" charset="0"/>
                <a:cs typeface="Segoe UI Semibold" panose="020B0702040204020203" pitchFamily="34" charset="0"/>
              </a:rPr>
              <a:t>.</a:t>
            </a:r>
            <a:endParaRPr lang="en-GB" b="0" i="0" dirty="0">
              <a:solidFill>
                <a:srgbClr val="000000"/>
              </a:solidFill>
              <a:effectLst/>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97613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77" name="Folded Corner 36"/>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88" name="Folded Corner 37"/>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grpSp>
        <p:nvGrpSpPr>
          <p:cNvPr id="92" name="Grupo 91">
            <a:extLst>
              <a:ext uri="{FF2B5EF4-FFF2-40B4-BE49-F238E27FC236}">
                <a16:creationId xmlns:a16="http://schemas.microsoft.com/office/drawing/2014/main" id="{1D73C940-6234-4CFB-BA75-74B9A3DA4A7C}"/>
              </a:ext>
            </a:extLst>
          </p:cNvPr>
          <p:cNvGrpSpPr/>
          <p:nvPr/>
        </p:nvGrpSpPr>
        <p:grpSpPr>
          <a:xfrm>
            <a:off x="1158649" y="1781087"/>
            <a:ext cx="3557489" cy="3982735"/>
            <a:chOff x="1158649" y="1752059"/>
            <a:chExt cx="3557489" cy="3982735"/>
          </a:xfrm>
        </p:grpSpPr>
        <p:sp>
          <p:nvSpPr>
            <p:cNvPr id="93" name="Rectángulo 7">
              <a:extLst>
                <a:ext uri="{FF2B5EF4-FFF2-40B4-BE49-F238E27FC236}">
                  <a16:creationId xmlns:a16="http://schemas.microsoft.com/office/drawing/2014/main" id="{907BACDF-C1B9-4D0C-B11B-64EC0C0A201A}"/>
                </a:ext>
              </a:extLst>
            </p:cNvPr>
            <p:cNvSpPr/>
            <p:nvPr/>
          </p:nvSpPr>
          <p:spPr>
            <a:xfrm>
              <a:off x="1165234" y="1761322"/>
              <a:ext cx="457200" cy="457200"/>
            </a:xfrm>
            <a:prstGeom prst="rect">
              <a:avLst/>
            </a:prstGeom>
            <a:solidFill>
              <a:srgbClr val="552D81"/>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500" dirty="0">
                  <a:latin typeface="Segoe UI Semibold" panose="020B0702040204020203" pitchFamily="34" charset="0"/>
                  <a:cs typeface="Segoe UI Semibold" panose="020B0702040204020203" pitchFamily="34" charset="0"/>
                </a:rPr>
                <a:t>1</a:t>
              </a:r>
            </a:p>
          </p:txBody>
        </p:sp>
        <p:sp>
          <p:nvSpPr>
            <p:cNvPr id="94" name="Rectángulo 7">
              <a:extLst>
                <a:ext uri="{FF2B5EF4-FFF2-40B4-BE49-F238E27FC236}">
                  <a16:creationId xmlns:a16="http://schemas.microsoft.com/office/drawing/2014/main" id="{965E4685-5895-4A3B-8F07-1ECDFC688A96}"/>
                </a:ext>
              </a:extLst>
            </p:cNvPr>
            <p:cNvSpPr/>
            <p:nvPr/>
          </p:nvSpPr>
          <p:spPr>
            <a:xfrm flipH="1">
              <a:off x="1158649" y="2518917"/>
              <a:ext cx="457200" cy="457200"/>
            </a:xfrm>
            <a:prstGeom prst="rect">
              <a:avLst/>
            </a:prstGeom>
            <a:solidFill>
              <a:srgbClr val="004D40">
                <a:alpha val="99000"/>
              </a:srgb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00" dirty="0">
                  <a:latin typeface="Segoe UI Semibold" panose="020B0702040204020203" pitchFamily="34" charset="0"/>
                  <a:cs typeface="Segoe UI Semibold" panose="020B0702040204020203" pitchFamily="34" charset="0"/>
                </a:rPr>
                <a:t>2</a:t>
              </a:r>
            </a:p>
          </p:txBody>
        </p:sp>
        <p:sp>
          <p:nvSpPr>
            <p:cNvPr id="96" name="Rectángulo 7">
              <a:extLst>
                <a:ext uri="{FF2B5EF4-FFF2-40B4-BE49-F238E27FC236}">
                  <a16:creationId xmlns:a16="http://schemas.microsoft.com/office/drawing/2014/main" id="{9C99EECD-0EEB-496A-9FEB-9050BC777A54}"/>
                </a:ext>
              </a:extLst>
            </p:cNvPr>
            <p:cNvSpPr/>
            <p:nvPr/>
          </p:nvSpPr>
          <p:spPr>
            <a:xfrm rot="10800000" flipV="1">
              <a:off x="1165485" y="3409057"/>
              <a:ext cx="457200" cy="457200"/>
            </a:xfrm>
            <a:prstGeom prst="rect">
              <a:avLst/>
            </a:prstGeom>
            <a:solidFill>
              <a:srgbClr val="7E79A3">
                <a:alpha val="99000"/>
              </a:srgb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3</a:t>
              </a:r>
            </a:p>
          </p:txBody>
        </p:sp>
        <p:sp>
          <p:nvSpPr>
            <p:cNvPr id="97" name="Rectángulo 7">
              <a:extLst>
                <a:ext uri="{FF2B5EF4-FFF2-40B4-BE49-F238E27FC236}">
                  <a16:creationId xmlns:a16="http://schemas.microsoft.com/office/drawing/2014/main" id="{1B48D3A7-ECD1-4FA8-B129-DCA77A275217}"/>
                </a:ext>
              </a:extLst>
            </p:cNvPr>
            <p:cNvSpPr/>
            <p:nvPr/>
          </p:nvSpPr>
          <p:spPr>
            <a:xfrm rot="10800000" flipH="1" flipV="1">
              <a:off x="1160086" y="4319966"/>
              <a:ext cx="457200" cy="457200"/>
            </a:xfrm>
            <a:prstGeom prst="rect">
              <a:avLst/>
            </a:prstGeom>
            <a:solidFill>
              <a:srgbClr val="C58CAD"/>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4</a:t>
              </a:r>
            </a:p>
          </p:txBody>
        </p:sp>
        <p:sp>
          <p:nvSpPr>
            <p:cNvPr id="98" name="Rectángulo 7">
              <a:extLst>
                <a:ext uri="{FF2B5EF4-FFF2-40B4-BE49-F238E27FC236}">
                  <a16:creationId xmlns:a16="http://schemas.microsoft.com/office/drawing/2014/main" id="{3F75E5C9-71F3-446F-96DF-B860DDFADE27}"/>
                </a:ext>
              </a:extLst>
            </p:cNvPr>
            <p:cNvSpPr/>
            <p:nvPr/>
          </p:nvSpPr>
          <p:spPr>
            <a:xfrm rot="10800000" flipH="1" flipV="1">
              <a:off x="1165485" y="5277594"/>
              <a:ext cx="457200" cy="457200"/>
            </a:xfrm>
            <a:prstGeom prst="rect">
              <a:avLst/>
            </a:prstGeom>
            <a:solidFill>
              <a:srgbClr val="812354"/>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5</a:t>
              </a:r>
            </a:p>
          </p:txBody>
        </p:sp>
        <p:sp>
          <p:nvSpPr>
            <p:cNvPr id="99" name="Rectángulo 7">
              <a:extLst>
                <a:ext uri="{FF2B5EF4-FFF2-40B4-BE49-F238E27FC236}">
                  <a16:creationId xmlns:a16="http://schemas.microsoft.com/office/drawing/2014/main" id="{37DDE3A6-5187-4308-A50B-8A250E18ACBE}"/>
                </a:ext>
              </a:extLst>
            </p:cNvPr>
            <p:cNvSpPr/>
            <p:nvPr/>
          </p:nvSpPr>
          <p:spPr>
            <a:xfrm>
              <a:off x="1784721" y="1752059"/>
              <a:ext cx="2894009" cy="457200"/>
            </a:xfrm>
            <a:prstGeom prst="rect">
              <a:avLst/>
            </a:prstGeom>
            <a:gradFill>
              <a:gsLst>
                <a:gs pos="0">
                  <a:srgbClr val="F7F7F7"/>
                </a:gs>
                <a:gs pos="100000">
                  <a:schemeClr val="bg1">
                    <a:lumMod val="95000"/>
                  </a:schemeClr>
                </a:gs>
              </a:gsLst>
              <a:lin ang="5400000" scaled="1"/>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b="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Introduction and Objective</a:t>
              </a:r>
            </a:p>
          </p:txBody>
        </p:sp>
        <p:sp>
          <p:nvSpPr>
            <p:cNvPr id="100" name="Rectángulo 7">
              <a:extLst>
                <a:ext uri="{FF2B5EF4-FFF2-40B4-BE49-F238E27FC236}">
                  <a16:creationId xmlns:a16="http://schemas.microsoft.com/office/drawing/2014/main" id="{9FB08F54-4F2F-4E5A-9B58-0656873D938F}"/>
                </a:ext>
              </a:extLst>
            </p:cNvPr>
            <p:cNvSpPr/>
            <p:nvPr/>
          </p:nvSpPr>
          <p:spPr>
            <a:xfrm>
              <a:off x="1789501" y="2518917"/>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Seasons and Weather</a:t>
              </a:r>
            </a:p>
          </p:txBody>
        </p:sp>
        <p:sp>
          <p:nvSpPr>
            <p:cNvPr id="101" name="Rectángulo 7">
              <a:extLst>
                <a:ext uri="{FF2B5EF4-FFF2-40B4-BE49-F238E27FC236}">
                  <a16:creationId xmlns:a16="http://schemas.microsoft.com/office/drawing/2014/main" id="{33D0BBA0-EF67-48C5-B141-411FE2FB10B7}"/>
                </a:ext>
              </a:extLst>
            </p:cNvPr>
            <p:cNvSpPr/>
            <p:nvPr/>
          </p:nvSpPr>
          <p:spPr>
            <a:xfrm>
              <a:off x="1784721" y="3409057"/>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Places and Part of Nature</a:t>
              </a:r>
            </a:p>
          </p:txBody>
        </p:sp>
        <p:sp>
          <p:nvSpPr>
            <p:cNvPr id="102" name="Rectángulo 7">
              <a:extLst>
                <a:ext uri="{FF2B5EF4-FFF2-40B4-BE49-F238E27FC236}">
                  <a16:creationId xmlns:a16="http://schemas.microsoft.com/office/drawing/2014/main" id="{D829B74A-1633-4ABB-BDDE-086FAFDF53C2}"/>
                </a:ext>
              </a:extLst>
            </p:cNvPr>
            <p:cNvSpPr/>
            <p:nvPr/>
          </p:nvSpPr>
          <p:spPr>
            <a:xfrm>
              <a:off x="1784720" y="4319966"/>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Fact, Fiction and Opinion</a:t>
              </a:r>
            </a:p>
          </p:txBody>
        </p:sp>
        <p:sp>
          <p:nvSpPr>
            <p:cNvPr id="103" name="Rectángulo 7">
              <a:extLst>
                <a:ext uri="{FF2B5EF4-FFF2-40B4-BE49-F238E27FC236}">
                  <a16:creationId xmlns:a16="http://schemas.microsoft.com/office/drawing/2014/main" id="{1A0B9526-4C25-43F9-B6EF-32A0AED80005}"/>
                </a:ext>
              </a:extLst>
            </p:cNvPr>
            <p:cNvSpPr/>
            <p:nvPr/>
          </p:nvSpPr>
          <p:spPr>
            <a:xfrm>
              <a:off x="1822129" y="5275615"/>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Past Tense Review</a:t>
              </a:r>
            </a:p>
          </p:txBody>
        </p:sp>
      </p:grpSp>
      <p:grpSp>
        <p:nvGrpSpPr>
          <p:cNvPr id="104" name="Grupo 103">
            <a:extLst>
              <a:ext uri="{FF2B5EF4-FFF2-40B4-BE49-F238E27FC236}">
                <a16:creationId xmlns:a16="http://schemas.microsoft.com/office/drawing/2014/main" id="{4F23A93D-BE8F-4807-B6F2-28A5B633D3F8}"/>
              </a:ext>
            </a:extLst>
          </p:cNvPr>
          <p:cNvGrpSpPr/>
          <p:nvPr/>
        </p:nvGrpSpPr>
        <p:grpSpPr>
          <a:xfrm>
            <a:off x="5183026" y="1774648"/>
            <a:ext cx="3557489" cy="3982735"/>
            <a:chOff x="1311049" y="1904459"/>
            <a:chExt cx="3557489" cy="3982735"/>
          </a:xfrm>
        </p:grpSpPr>
        <p:sp>
          <p:nvSpPr>
            <p:cNvPr id="105" name="Rectángulo 7">
              <a:extLst>
                <a:ext uri="{FF2B5EF4-FFF2-40B4-BE49-F238E27FC236}">
                  <a16:creationId xmlns:a16="http://schemas.microsoft.com/office/drawing/2014/main" id="{84034C0A-1C75-454B-A6AF-D85E77F1FC7F}"/>
                </a:ext>
              </a:extLst>
            </p:cNvPr>
            <p:cNvSpPr/>
            <p:nvPr/>
          </p:nvSpPr>
          <p:spPr>
            <a:xfrm>
              <a:off x="1317634" y="1913722"/>
              <a:ext cx="457200" cy="457200"/>
            </a:xfrm>
            <a:prstGeom prst="rect">
              <a:avLst/>
            </a:prstGeom>
            <a:solidFill>
              <a:srgbClr val="552D81"/>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500" dirty="0">
                  <a:latin typeface="Segoe UI Semibold" panose="020B0702040204020203" pitchFamily="34" charset="0"/>
                  <a:cs typeface="Segoe UI Semibold" panose="020B0702040204020203" pitchFamily="34" charset="0"/>
                </a:rPr>
                <a:t>6</a:t>
              </a:r>
            </a:p>
          </p:txBody>
        </p:sp>
        <p:sp>
          <p:nvSpPr>
            <p:cNvPr id="106" name="Rectángulo 7">
              <a:extLst>
                <a:ext uri="{FF2B5EF4-FFF2-40B4-BE49-F238E27FC236}">
                  <a16:creationId xmlns:a16="http://schemas.microsoft.com/office/drawing/2014/main" id="{94C12D97-DB86-45BF-B63B-34628FF9888C}"/>
                </a:ext>
              </a:extLst>
            </p:cNvPr>
            <p:cNvSpPr/>
            <p:nvPr/>
          </p:nvSpPr>
          <p:spPr>
            <a:xfrm flipH="1">
              <a:off x="1311049" y="2671317"/>
              <a:ext cx="457200" cy="457200"/>
            </a:xfrm>
            <a:prstGeom prst="rect">
              <a:avLst/>
            </a:prstGeom>
            <a:solidFill>
              <a:srgbClr val="004D40">
                <a:alpha val="99000"/>
              </a:srgb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00" dirty="0">
                  <a:latin typeface="Segoe UI Semibold" panose="020B0702040204020203" pitchFamily="34" charset="0"/>
                  <a:cs typeface="Segoe UI Semibold" panose="020B0702040204020203" pitchFamily="34" charset="0"/>
                </a:rPr>
                <a:t>7</a:t>
              </a:r>
            </a:p>
          </p:txBody>
        </p:sp>
        <p:sp>
          <p:nvSpPr>
            <p:cNvPr id="107" name="Rectángulo 7">
              <a:extLst>
                <a:ext uri="{FF2B5EF4-FFF2-40B4-BE49-F238E27FC236}">
                  <a16:creationId xmlns:a16="http://schemas.microsoft.com/office/drawing/2014/main" id="{0891065F-1DB5-423E-89CB-502E14A464D6}"/>
                </a:ext>
              </a:extLst>
            </p:cNvPr>
            <p:cNvSpPr/>
            <p:nvPr/>
          </p:nvSpPr>
          <p:spPr>
            <a:xfrm rot="10800000" flipV="1">
              <a:off x="1317885" y="3561457"/>
              <a:ext cx="457200" cy="457200"/>
            </a:xfrm>
            <a:prstGeom prst="rect">
              <a:avLst/>
            </a:prstGeom>
            <a:solidFill>
              <a:srgbClr val="7E79A3">
                <a:alpha val="99000"/>
              </a:srgb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8</a:t>
              </a:r>
            </a:p>
          </p:txBody>
        </p:sp>
        <p:sp>
          <p:nvSpPr>
            <p:cNvPr id="108" name="Rectángulo 7">
              <a:extLst>
                <a:ext uri="{FF2B5EF4-FFF2-40B4-BE49-F238E27FC236}">
                  <a16:creationId xmlns:a16="http://schemas.microsoft.com/office/drawing/2014/main" id="{06560FAE-0214-4934-AB54-83269D17C8CB}"/>
                </a:ext>
              </a:extLst>
            </p:cNvPr>
            <p:cNvSpPr/>
            <p:nvPr/>
          </p:nvSpPr>
          <p:spPr>
            <a:xfrm rot="10800000" flipH="1" flipV="1">
              <a:off x="1312486" y="4472366"/>
              <a:ext cx="457200" cy="457200"/>
            </a:xfrm>
            <a:prstGeom prst="rect">
              <a:avLst/>
            </a:prstGeom>
            <a:solidFill>
              <a:srgbClr val="C58CAD"/>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9</a:t>
              </a:r>
            </a:p>
          </p:txBody>
        </p:sp>
        <p:sp>
          <p:nvSpPr>
            <p:cNvPr id="109" name="Rectángulo 7">
              <a:extLst>
                <a:ext uri="{FF2B5EF4-FFF2-40B4-BE49-F238E27FC236}">
                  <a16:creationId xmlns:a16="http://schemas.microsoft.com/office/drawing/2014/main" id="{69DA9793-1A05-4860-AEF3-10B201381005}"/>
                </a:ext>
              </a:extLst>
            </p:cNvPr>
            <p:cNvSpPr/>
            <p:nvPr/>
          </p:nvSpPr>
          <p:spPr>
            <a:xfrm rot="10800000" flipH="1" flipV="1">
              <a:off x="1317885" y="5429994"/>
              <a:ext cx="457200" cy="457200"/>
            </a:xfrm>
            <a:prstGeom prst="rect">
              <a:avLst/>
            </a:prstGeom>
            <a:solidFill>
              <a:srgbClr val="812354"/>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500" dirty="0">
                  <a:latin typeface="Segoe UI Semibold" panose="020B0702040204020203" pitchFamily="34" charset="0"/>
                  <a:cs typeface="Segoe UI Semibold" panose="020B0702040204020203" pitchFamily="34" charset="0"/>
                </a:rPr>
                <a:t>10</a:t>
              </a:r>
            </a:p>
          </p:txBody>
        </p:sp>
        <p:sp>
          <p:nvSpPr>
            <p:cNvPr id="110" name="Rectángulo 7">
              <a:extLst>
                <a:ext uri="{FF2B5EF4-FFF2-40B4-BE49-F238E27FC236}">
                  <a16:creationId xmlns:a16="http://schemas.microsoft.com/office/drawing/2014/main" id="{1534DF75-729E-42B2-B7A2-E5D05DAA778D}"/>
                </a:ext>
              </a:extLst>
            </p:cNvPr>
            <p:cNvSpPr/>
            <p:nvPr/>
          </p:nvSpPr>
          <p:spPr>
            <a:xfrm>
              <a:off x="1937121" y="1904459"/>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Complete the Sentence</a:t>
              </a:r>
            </a:p>
          </p:txBody>
        </p:sp>
        <p:sp>
          <p:nvSpPr>
            <p:cNvPr id="111" name="Rectángulo 7">
              <a:extLst>
                <a:ext uri="{FF2B5EF4-FFF2-40B4-BE49-F238E27FC236}">
                  <a16:creationId xmlns:a16="http://schemas.microsoft.com/office/drawing/2014/main" id="{9C672AD2-35AB-4D9C-AE1B-437E077C0F1F}"/>
                </a:ext>
              </a:extLst>
            </p:cNvPr>
            <p:cNvSpPr/>
            <p:nvPr/>
          </p:nvSpPr>
          <p:spPr>
            <a:xfrm>
              <a:off x="1941901" y="2671317"/>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Talking about the Past</a:t>
              </a:r>
            </a:p>
          </p:txBody>
        </p:sp>
        <p:sp>
          <p:nvSpPr>
            <p:cNvPr id="127" name="Rectángulo 7">
              <a:extLst>
                <a:ext uri="{FF2B5EF4-FFF2-40B4-BE49-F238E27FC236}">
                  <a16:creationId xmlns:a16="http://schemas.microsoft.com/office/drawing/2014/main" id="{8E76A0DA-6F35-441C-BF8F-72CEE9D686CE}"/>
                </a:ext>
              </a:extLst>
            </p:cNvPr>
            <p:cNvSpPr/>
            <p:nvPr/>
          </p:nvSpPr>
          <p:spPr>
            <a:xfrm>
              <a:off x="1937121" y="3561457"/>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Modes of Transport</a:t>
              </a:r>
            </a:p>
          </p:txBody>
        </p:sp>
        <p:sp>
          <p:nvSpPr>
            <p:cNvPr id="129" name="Rectángulo 7">
              <a:extLst>
                <a:ext uri="{FF2B5EF4-FFF2-40B4-BE49-F238E27FC236}">
                  <a16:creationId xmlns:a16="http://schemas.microsoft.com/office/drawing/2014/main" id="{5AF22C90-26BF-424A-B05C-0635401BB6A8}"/>
                </a:ext>
              </a:extLst>
            </p:cNvPr>
            <p:cNvSpPr/>
            <p:nvPr/>
          </p:nvSpPr>
          <p:spPr>
            <a:xfrm>
              <a:off x="1937120" y="4472366"/>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My Last Trip</a:t>
              </a:r>
            </a:p>
          </p:txBody>
        </p:sp>
        <p:sp>
          <p:nvSpPr>
            <p:cNvPr id="130" name="Rectángulo 7">
              <a:extLst>
                <a:ext uri="{FF2B5EF4-FFF2-40B4-BE49-F238E27FC236}">
                  <a16:creationId xmlns:a16="http://schemas.microsoft.com/office/drawing/2014/main" id="{8B380575-A3D8-4585-AB59-6E1A59A9102E}"/>
                </a:ext>
              </a:extLst>
            </p:cNvPr>
            <p:cNvSpPr/>
            <p:nvPr/>
          </p:nvSpPr>
          <p:spPr>
            <a:xfrm>
              <a:off x="1974529" y="5428015"/>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What have I learnt today?</a:t>
              </a:r>
            </a:p>
          </p:txBody>
        </p:sp>
      </p:grpSp>
      <p:sp>
        <p:nvSpPr>
          <p:cNvPr id="137" name="Marcador de contenido 2">
            <a:extLst>
              <a:ext uri="{FF2B5EF4-FFF2-40B4-BE49-F238E27FC236}">
                <a16:creationId xmlns:a16="http://schemas.microsoft.com/office/drawing/2014/main" id="{1903D246-CC84-4591-92D5-D74699A24C5C}"/>
              </a:ext>
            </a:extLst>
          </p:cNvPr>
          <p:cNvSpPr txBox="1">
            <a:spLocks/>
          </p:cNvSpPr>
          <p:nvPr/>
        </p:nvSpPr>
        <p:spPr>
          <a:xfrm>
            <a:off x="1050940" y="1022568"/>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Index / Índice. </a:t>
            </a:r>
            <a:r>
              <a:rPr lang="es-MX" sz="3200" b="0" dirty="0">
                <a:solidFill>
                  <a:srgbClr val="552D81"/>
                </a:solidFill>
                <a:latin typeface="Segoe UI" panose="020B0502040204020203" pitchFamily="34" charset="0"/>
                <a:cs typeface="Segoe UI" panose="020B0502040204020203" pitchFamily="34" charset="0"/>
              </a:rPr>
              <a:t>“Into the Wild”</a:t>
            </a:r>
            <a:endParaRPr lang="es-MX" sz="3600" b="0" dirty="0">
              <a:solidFill>
                <a:srgbClr val="552D81"/>
              </a:solidFill>
              <a:latin typeface="Segoe UI" panose="020B0502040204020203" pitchFamily="34" charset="0"/>
              <a:cs typeface="Segoe UI" panose="020B0502040204020203" pitchFamily="34" charset="0"/>
            </a:endParaRPr>
          </a:p>
        </p:txBody>
      </p:sp>
      <p:pic>
        <p:nvPicPr>
          <p:cNvPr id="144" name="Imagen 143">
            <a:extLst>
              <a:ext uri="{FF2B5EF4-FFF2-40B4-BE49-F238E27FC236}">
                <a16:creationId xmlns:a16="http://schemas.microsoft.com/office/drawing/2014/main" id="{75397CA6-B8A0-4001-8088-1A690F1211FD}"/>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Tree>
    <p:extLst>
      <p:ext uri="{BB962C8B-B14F-4D97-AF65-F5344CB8AC3E}">
        <p14:creationId xmlns:p14="http://schemas.microsoft.com/office/powerpoint/2010/main" val="259876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ángulo 51"/>
          <p:cNvSpPr/>
          <p:nvPr/>
        </p:nvSpPr>
        <p:spPr>
          <a:xfrm>
            <a:off x="1105310" y="1719913"/>
            <a:ext cx="7726737" cy="3968193"/>
          </a:xfrm>
          <a:prstGeom prst="rect">
            <a:avLst/>
          </a:prstGeom>
          <a:blipFill dpi="0" rotWithShape="1">
            <a:blip r:embed="rId2">
              <a:alphaModFix amt="8000"/>
              <a:extLst>
                <a:ext uri="{28A0092B-C50C-407E-A947-70E740481C1C}">
                  <a14:useLocalDpi xmlns:a14="http://schemas.microsoft.com/office/drawing/2010/main" val="0"/>
                </a:ext>
              </a:extLst>
            </a:blip>
            <a:srcRect/>
            <a:stretch>
              <a:fillRect t="-26632" b="-294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2" name="Rectángulo 1"/>
          <p:cNvSpPr/>
          <p:nvPr/>
        </p:nvSpPr>
        <p:spPr>
          <a:xfrm>
            <a:off x="1064080" y="1759663"/>
            <a:ext cx="7107077" cy="4339650"/>
          </a:xfrm>
          <a:prstGeom prst="rect">
            <a:avLst/>
          </a:prstGeom>
        </p:spPr>
        <p:txBody>
          <a:bodyPr wrap="square">
            <a:spAutoFit/>
          </a:bodyPr>
          <a:lstStyle/>
          <a:p>
            <a:r>
              <a:rPr lang="en-GB" dirty="0">
                <a:solidFill>
                  <a:srgbClr val="000000"/>
                </a:solidFill>
                <a:latin typeface="Segoe UI Semilight" panose="020B0402040204020203" pitchFamily="34" charset="0"/>
                <a:cs typeface="Segoe UI Semilight" panose="020B0402040204020203" pitchFamily="34" charset="0"/>
              </a:rPr>
              <a:t>We use </a:t>
            </a:r>
            <a:r>
              <a:rPr lang="en-GB" dirty="0">
                <a:solidFill>
                  <a:srgbClr val="000000"/>
                </a:solidFill>
                <a:latin typeface="Segoe UI Semibold" panose="020B0702040204020203" pitchFamily="34" charset="0"/>
                <a:cs typeface="Segoe UI Semibold" panose="020B0702040204020203" pitchFamily="34" charset="0"/>
              </a:rPr>
              <a:t>did</a:t>
            </a:r>
            <a:r>
              <a:rPr lang="en-GB" dirty="0">
                <a:solidFill>
                  <a:srgbClr val="000000"/>
                </a:solidFill>
                <a:latin typeface="Segoe UI Semilight" panose="020B0402040204020203" pitchFamily="34" charset="0"/>
                <a:cs typeface="Segoe UI Semilight" panose="020B0402040204020203" pitchFamily="34" charset="0"/>
              </a:rPr>
              <a:t> to make questions with the past simple:</a:t>
            </a:r>
          </a:p>
          <a:p>
            <a:endParaRPr lang="en-GB" sz="1400" dirty="0">
              <a:solidFill>
                <a:srgbClr val="000000"/>
              </a:solidFill>
              <a:latin typeface="Segoe UI Semilight" panose="020B0402040204020203" pitchFamily="34" charset="0"/>
              <a:cs typeface="Segoe UI Semilight" panose="020B0402040204020203" pitchFamily="34" charset="0"/>
            </a:endParaRPr>
          </a:p>
          <a:p>
            <a:r>
              <a:rPr lang="en-GB" i="1" u="sng" dirty="0">
                <a:solidFill>
                  <a:srgbClr val="48266E"/>
                </a:solidFill>
                <a:latin typeface="Segoe UI Semibold" panose="020B0702040204020203" pitchFamily="34" charset="0"/>
                <a:cs typeface="Segoe UI Semibold" panose="020B0702040204020203" pitchFamily="34" charset="0"/>
              </a:rPr>
              <a:t>Did</a:t>
            </a:r>
            <a:r>
              <a:rPr lang="en-GB" u="sng" dirty="0">
                <a:solidFill>
                  <a:srgbClr val="48266E"/>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she </a:t>
            </a:r>
            <a:r>
              <a:rPr lang="en-GB" i="1" u="sng" dirty="0">
                <a:solidFill>
                  <a:srgbClr val="48266E"/>
                </a:solidFill>
                <a:latin typeface="Segoe UI Semibold" panose="020B0702040204020203" pitchFamily="34" charset="0"/>
                <a:cs typeface="Segoe UI Semibold" panose="020B0702040204020203" pitchFamily="34" charset="0"/>
              </a:rPr>
              <a:t>play</a:t>
            </a:r>
            <a:r>
              <a:rPr lang="en-GB" u="sng" dirty="0">
                <a:solidFill>
                  <a:srgbClr val="48266E"/>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tennis when she was younger?</a:t>
            </a:r>
          </a:p>
          <a:p>
            <a:r>
              <a:rPr lang="en-GB" i="1" u="sng" dirty="0">
                <a:solidFill>
                  <a:srgbClr val="215950"/>
                </a:solidFill>
                <a:latin typeface="Segoe UI Semibold" panose="020B0702040204020203" pitchFamily="34" charset="0"/>
                <a:cs typeface="Segoe UI Semibold" panose="020B0702040204020203" pitchFamily="34" charset="0"/>
              </a:rPr>
              <a:t>Did</a:t>
            </a:r>
            <a:r>
              <a:rPr lang="en-GB" dirty="0">
                <a:solidFill>
                  <a:srgbClr val="215950"/>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you </a:t>
            </a:r>
            <a:r>
              <a:rPr lang="en-GB" i="1" u="sng" dirty="0">
                <a:solidFill>
                  <a:srgbClr val="215950"/>
                </a:solidFill>
                <a:latin typeface="Segoe UI Semibold" panose="020B0702040204020203" pitchFamily="34" charset="0"/>
                <a:cs typeface="Segoe UI Semibold" panose="020B0702040204020203" pitchFamily="34" charset="0"/>
              </a:rPr>
              <a:t>live</a:t>
            </a:r>
            <a:r>
              <a:rPr lang="en-GB" dirty="0">
                <a:solidFill>
                  <a:srgbClr val="215950"/>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abroad?</a:t>
            </a:r>
          </a:p>
          <a:p>
            <a:r>
              <a:rPr lang="en-GB" dirty="0">
                <a:solidFill>
                  <a:srgbClr val="000000"/>
                </a:solidFill>
                <a:latin typeface="Segoe UI Semilight" panose="020B0402040204020203" pitchFamily="34" charset="0"/>
                <a:cs typeface="Segoe UI Semilight" panose="020B0402040204020203" pitchFamily="34" charset="0"/>
              </a:rPr>
              <a:t>When </a:t>
            </a:r>
            <a:r>
              <a:rPr lang="en-GB" i="1" u="sng" dirty="0">
                <a:solidFill>
                  <a:srgbClr val="529392"/>
                </a:solidFill>
                <a:latin typeface="Segoe UI Semibold" panose="020B0702040204020203" pitchFamily="34" charset="0"/>
                <a:cs typeface="Segoe UI Semibold" panose="020B0702040204020203" pitchFamily="34" charset="0"/>
              </a:rPr>
              <a:t>did</a:t>
            </a:r>
            <a:r>
              <a:rPr lang="en-GB" dirty="0">
                <a:solidFill>
                  <a:srgbClr val="529392"/>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you </a:t>
            </a:r>
            <a:r>
              <a:rPr lang="en-GB" i="1" u="sng" dirty="0">
                <a:solidFill>
                  <a:srgbClr val="529392"/>
                </a:solidFill>
                <a:latin typeface="Segoe UI Semibold" panose="020B0702040204020203" pitchFamily="34" charset="0"/>
                <a:cs typeface="Segoe UI Semibold" panose="020B0702040204020203" pitchFamily="34" charset="0"/>
              </a:rPr>
              <a:t>meet</a:t>
            </a:r>
            <a:r>
              <a:rPr lang="en-GB" dirty="0">
                <a:solidFill>
                  <a:srgbClr val="529392"/>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your wife?</a:t>
            </a:r>
          </a:p>
          <a:p>
            <a:endParaRPr lang="en-GB" dirty="0">
              <a:solidFill>
                <a:srgbClr val="000000"/>
              </a:solidFill>
              <a:latin typeface="Segoe UI Semilight" panose="020B0402040204020203" pitchFamily="34" charset="0"/>
              <a:cs typeface="Segoe UI Semilight" panose="020B0402040204020203" pitchFamily="34" charset="0"/>
            </a:endParaRPr>
          </a:p>
          <a:p>
            <a:r>
              <a:rPr lang="en-GB" dirty="0">
                <a:solidFill>
                  <a:srgbClr val="000000"/>
                </a:solidFill>
                <a:latin typeface="Segoe UI Semilight" panose="020B0402040204020203" pitchFamily="34" charset="0"/>
                <a:cs typeface="Segoe UI Semilight" panose="020B0402040204020203" pitchFamily="34" charset="0"/>
              </a:rPr>
              <a:t>But questions with </a:t>
            </a:r>
            <a:r>
              <a:rPr lang="en-GB" dirty="0">
                <a:solidFill>
                  <a:srgbClr val="000000"/>
                </a:solidFill>
                <a:latin typeface="Segoe UI Semibold" panose="020B0702040204020203" pitchFamily="34" charset="0"/>
                <a:cs typeface="Segoe UI Semibold" panose="020B0702040204020203" pitchFamily="34" charset="0"/>
              </a:rPr>
              <a:t>who</a:t>
            </a:r>
            <a:r>
              <a:rPr lang="en-GB" dirty="0">
                <a:solidFill>
                  <a:srgbClr val="000000"/>
                </a:solidFill>
                <a:latin typeface="Segoe UI Semilight" panose="020B0402040204020203" pitchFamily="34" charset="0"/>
                <a:cs typeface="Segoe UI Semilight" panose="020B0402040204020203" pitchFamily="34" charset="0"/>
              </a:rPr>
              <a:t> often don't use did:</a:t>
            </a:r>
          </a:p>
          <a:p>
            <a:endParaRPr lang="en-GB" sz="1400" dirty="0">
              <a:solidFill>
                <a:srgbClr val="000000"/>
              </a:solidFill>
              <a:latin typeface="Segoe UI Semilight" panose="020B0402040204020203" pitchFamily="34" charset="0"/>
              <a:cs typeface="Segoe UI Semilight" panose="020B0402040204020203" pitchFamily="34" charset="0"/>
            </a:endParaRPr>
          </a:p>
          <a:p>
            <a:r>
              <a:rPr lang="en-GB" dirty="0">
                <a:solidFill>
                  <a:srgbClr val="000000"/>
                </a:solidFill>
                <a:latin typeface="Segoe UI Semilight" panose="020B0402040204020203" pitchFamily="34" charset="0"/>
                <a:cs typeface="Segoe UI Semilight" panose="020B0402040204020203" pitchFamily="34" charset="0"/>
              </a:rPr>
              <a:t>Who </a:t>
            </a:r>
            <a:r>
              <a:rPr lang="en-GB" i="1" u="sng" dirty="0">
                <a:solidFill>
                  <a:srgbClr val="847EAB"/>
                </a:solidFill>
                <a:latin typeface="Segoe UI Semibold" panose="020B0702040204020203" pitchFamily="34" charset="0"/>
                <a:cs typeface="Segoe UI Semibold" panose="020B0702040204020203" pitchFamily="34" charset="0"/>
              </a:rPr>
              <a:t>discovered</a:t>
            </a:r>
            <a:r>
              <a:rPr lang="en-GB" dirty="0">
                <a:solidFill>
                  <a:srgbClr val="847EAB"/>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penicillin?</a:t>
            </a:r>
          </a:p>
          <a:p>
            <a:r>
              <a:rPr lang="en-GB" dirty="0">
                <a:solidFill>
                  <a:srgbClr val="000000"/>
                </a:solidFill>
                <a:latin typeface="Segoe UI Semilight" panose="020B0402040204020203" pitchFamily="34" charset="0"/>
                <a:cs typeface="Segoe UI Semilight" panose="020B0402040204020203" pitchFamily="34" charset="0"/>
              </a:rPr>
              <a:t>Who </a:t>
            </a:r>
            <a:r>
              <a:rPr lang="en-GB" i="1" u="sng" dirty="0">
                <a:solidFill>
                  <a:srgbClr val="B883A1"/>
                </a:solidFill>
                <a:latin typeface="Segoe UI Semibold" panose="020B0702040204020203" pitchFamily="34" charset="0"/>
                <a:cs typeface="Segoe UI Semibold" panose="020B0702040204020203" pitchFamily="34" charset="0"/>
              </a:rPr>
              <a:t>wrote</a:t>
            </a:r>
            <a:r>
              <a:rPr lang="en-GB" dirty="0">
                <a:solidFill>
                  <a:srgbClr val="B883A1"/>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Don Quixote?</a:t>
            </a:r>
          </a:p>
          <a:p>
            <a:endParaRPr lang="en-GB" sz="1400" dirty="0">
              <a:solidFill>
                <a:srgbClr val="000000"/>
              </a:solidFill>
              <a:latin typeface="Segoe UI Semilight" panose="020B0402040204020203" pitchFamily="34" charset="0"/>
              <a:cs typeface="Segoe UI Semilight" panose="020B0402040204020203" pitchFamily="34" charset="0"/>
            </a:endParaRPr>
          </a:p>
          <a:p>
            <a:r>
              <a:rPr lang="en-GB" dirty="0">
                <a:solidFill>
                  <a:srgbClr val="000000"/>
                </a:solidFill>
                <a:latin typeface="Segoe UI Semilight" panose="020B0402040204020203" pitchFamily="34" charset="0"/>
                <a:cs typeface="Segoe UI Semilight" panose="020B0402040204020203" pitchFamily="34" charset="0"/>
              </a:rPr>
              <a:t>We use </a:t>
            </a:r>
            <a:r>
              <a:rPr lang="en-GB" dirty="0">
                <a:solidFill>
                  <a:srgbClr val="000000"/>
                </a:solidFill>
                <a:latin typeface="Segoe UI Semibold" panose="020B0702040204020203" pitchFamily="34" charset="0"/>
                <a:cs typeface="Segoe UI Semibold" panose="020B0702040204020203" pitchFamily="34" charset="0"/>
              </a:rPr>
              <a:t>didn't (did not) </a:t>
            </a:r>
            <a:r>
              <a:rPr lang="en-GB" dirty="0">
                <a:solidFill>
                  <a:srgbClr val="000000"/>
                </a:solidFill>
                <a:latin typeface="Segoe UI Semilight" panose="020B0402040204020203" pitchFamily="34" charset="0"/>
                <a:cs typeface="Segoe UI Semilight" panose="020B0402040204020203" pitchFamily="34" charset="0"/>
              </a:rPr>
              <a:t>to make negatives with the past simple:</a:t>
            </a:r>
          </a:p>
          <a:p>
            <a:endParaRPr lang="en-GB" sz="1400" dirty="0">
              <a:solidFill>
                <a:srgbClr val="000000"/>
              </a:solidFill>
              <a:latin typeface="Segoe UI Semilight" panose="020B0402040204020203" pitchFamily="34" charset="0"/>
              <a:cs typeface="Segoe UI Semilight" panose="020B0402040204020203" pitchFamily="34" charset="0"/>
            </a:endParaRPr>
          </a:p>
          <a:p>
            <a:r>
              <a:rPr lang="en-GB" dirty="0">
                <a:solidFill>
                  <a:srgbClr val="000000"/>
                </a:solidFill>
                <a:latin typeface="Segoe UI Semilight" panose="020B0402040204020203" pitchFamily="34" charset="0"/>
                <a:cs typeface="Segoe UI Semilight" panose="020B0402040204020203" pitchFamily="34" charset="0"/>
              </a:rPr>
              <a:t>They </a:t>
            </a:r>
            <a:r>
              <a:rPr lang="en-GB" i="1" u="sng" dirty="0">
                <a:solidFill>
                  <a:srgbClr val="812354"/>
                </a:solidFill>
                <a:latin typeface="Segoe UI Semibold" panose="020B0702040204020203" pitchFamily="34" charset="0"/>
                <a:cs typeface="Segoe UI Semibold" panose="020B0702040204020203" pitchFamily="34" charset="0"/>
              </a:rPr>
              <a:t>didn't go </a:t>
            </a:r>
            <a:r>
              <a:rPr lang="en-GB" dirty="0">
                <a:solidFill>
                  <a:srgbClr val="000000"/>
                </a:solidFill>
                <a:latin typeface="Segoe UI Semilight" panose="020B0402040204020203" pitchFamily="34" charset="0"/>
                <a:cs typeface="Segoe UI Semilight" panose="020B0402040204020203" pitchFamily="34" charset="0"/>
              </a:rPr>
              <a:t>to Spain this year.</a:t>
            </a:r>
          </a:p>
          <a:p>
            <a:r>
              <a:rPr lang="en-GB" dirty="0">
                <a:solidFill>
                  <a:srgbClr val="000000"/>
                </a:solidFill>
                <a:latin typeface="Segoe UI Semilight" panose="020B0402040204020203" pitchFamily="34" charset="0"/>
                <a:cs typeface="Segoe UI Semilight" panose="020B0402040204020203" pitchFamily="34" charset="0"/>
              </a:rPr>
              <a:t>I </a:t>
            </a:r>
            <a:r>
              <a:rPr lang="en-GB" i="1" u="sng" dirty="0">
                <a:solidFill>
                  <a:srgbClr val="48266E"/>
                </a:solidFill>
                <a:latin typeface="Segoe UI Semibold" panose="020B0702040204020203" pitchFamily="34" charset="0"/>
                <a:cs typeface="Segoe UI Semibold" panose="020B0702040204020203" pitchFamily="34" charset="0"/>
              </a:rPr>
              <a:t>didn't see </a:t>
            </a:r>
            <a:r>
              <a:rPr lang="en-GB" dirty="0">
                <a:solidFill>
                  <a:srgbClr val="000000"/>
                </a:solidFill>
                <a:latin typeface="Segoe UI Semilight" panose="020B0402040204020203" pitchFamily="34" charset="0"/>
                <a:cs typeface="Segoe UI Semilight" panose="020B0402040204020203" pitchFamily="34" charset="0"/>
              </a:rPr>
              <a:t>you yesterday. </a:t>
            </a:r>
          </a:p>
          <a:p>
            <a:endParaRPr lang="en-GB" dirty="0">
              <a:solidFill>
                <a:srgbClr val="000000"/>
              </a:solidFill>
              <a:latin typeface="Segoe UI Semilight" panose="020B0402040204020203" pitchFamily="34" charset="0"/>
              <a:cs typeface="Segoe UI Semilight" panose="020B0402040204020203" pitchFamily="34" charset="0"/>
            </a:endParaRPr>
          </a:p>
        </p:txBody>
      </p:sp>
      <p:sp>
        <p:nvSpPr>
          <p:cNvPr id="54"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 </a:t>
            </a:r>
            <a:r>
              <a:rPr lang="es-MX" sz="3200" dirty="0">
                <a:solidFill>
                  <a:srgbClr val="812354"/>
                </a:solidFill>
                <a:latin typeface="Segoe UI" panose="020B0502040204020203" pitchFamily="34" charset="0"/>
                <a:cs typeface="Segoe UI" panose="020B0502040204020203" pitchFamily="34" charset="0"/>
              </a:rPr>
              <a:t>Past Tense Review</a:t>
            </a:r>
            <a:endParaRPr lang="es-MX" sz="3200" b="0" dirty="0">
              <a:solidFill>
                <a:srgbClr val="81235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3908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ángulo 51"/>
          <p:cNvSpPr/>
          <p:nvPr/>
        </p:nvSpPr>
        <p:spPr>
          <a:xfrm>
            <a:off x="1105310" y="1719913"/>
            <a:ext cx="7726737" cy="3968193"/>
          </a:xfrm>
          <a:prstGeom prst="rect">
            <a:avLst/>
          </a:prstGeom>
          <a:blipFill dpi="0" rotWithShape="1">
            <a:blip r:embed="rId2">
              <a:alphaModFix amt="8000"/>
              <a:extLst>
                <a:ext uri="{28A0092B-C50C-407E-A947-70E740481C1C}">
                  <a14:useLocalDpi xmlns:a14="http://schemas.microsoft.com/office/drawing/2010/main" val="0"/>
                </a:ext>
              </a:extLst>
            </a:blip>
            <a:srcRect/>
            <a:stretch>
              <a:fillRect t="-26632" b="-294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2" name="Rectángulo 1"/>
          <p:cNvSpPr/>
          <p:nvPr/>
        </p:nvSpPr>
        <p:spPr>
          <a:xfrm>
            <a:off x="1064080" y="1759663"/>
            <a:ext cx="7800107" cy="3631763"/>
          </a:xfrm>
          <a:prstGeom prst="rect">
            <a:avLst/>
          </a:prstGeom>
        </p:spPr>
        <p:txBody>
          <a:bodyPr wrap="square">
            <a:spAutoFit/>
          </a:bodyPr>
          <a:lstStyle/>
          <a:p>
            <a:r>
              <a:rPr lang="en-GB" dirty="0">
                <a:solidFill>
                  <a:srgbClr val="000000"/>
                </a:solidFill>
                <a:latin typeface="Segoe UI Semibold" panose="020B0702040204020203" pitchFamily="34" charset="0"/>
                <a:cs typeface="Segoe UI Semibold" panose="020B0702040204020203" pitchFamily="34" charset="0"/>
              </a:rPr>
              <a:t>Complete the following text using the past tense of the verbs in brackets.</a:t>
            </a:r>
          </a:p>
          <a:p>
            <a:endParaRPr lang="en-GB" sz="1400" dirty="0">
              <a:solidFill>
                <a:srgbClr val="000000"/>
              </a:solidFill>
              <a:latin typeface="Segoe UI Semilight" panose="020B0402040204020203" pitchFamily="34" charset="0"/>
              <a:cs typeface="Segoe UI Semilight" panose="020B0402040204020203" pitchFamily="34" charset="0"/>
            </a:endParaRPr>
          </a:p>
          <a:p>
            <a:r>
              <a:rPr lang="en-GB" dirty="0">
                <a:solidFill>
                  <a:srgbClr val="000000"/>
                </a:solidFill>
                <a:latin typeface="Segoe UI Semilight" panose="020B0402040204020203" pitchFamily="34" charset="0"/>
                <a:cs typeface="Segoe UI Semilight" panose="020B0402040204020203" pitchFamily="34" charset="0"/>
              </a:rPr>
              <a:t>Anna's holiday was</a:t>
            </a:r>
            <a:r>
              <a:rPr lang="en-GB" dirty="0">
                <a:solidFill>
                  <a:srgbClr val="48266E"/>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a:t>
            </a:r>
            <a:r>
              <a:rPr lang="en-GB" b="1" dirty="0">
                <a:solidFill>
                  <a:srgbClr val="48266E"/>
                </a:solidFill>
                <a:latin typeface="Segoe Script" panose="030B0504020000000003" pitchFamily="66" charset="0"/>
                <a:cs typeface="Segoe UI Semilight" panose="020B0402040204020203" pitchFamily="34" charset="0"/>
              </a:rPr>
              <a:t>be</a:t>
            </a:r>
            <a:r>
              <a:rPr lang="en-GB" dirty="0">
                <a:solidFill>
                  <a:srgbClr val="000000"/>
                </a:solidFill>
                <a:latin typeface="Segoe UI Semilight" panose="020B0402040204020203" pitchFamily="34" charset="0"/>
                <a:cs typeface="Segoe UI Semilight" panose="020B0402040204020203" pitchFamily="34" charset="0"/>
              </a:rPr>
              <a:t>) great last summer. She </a:t>
            </a:r>
            <a:r>
              <a:rPr lang="en-GB" b="1" dirty="0">
                <a:solidFill>
                  <a:srgbClr val="215950"/>
                </a:solidFill>
                <a:latin typeface="Segoe Script" panose="030B0504020000000003" pitchFamily="66" charset="0"/>
                <a:cs typeface="Segoe UI Semilight" panose="020B0402040204020203" pitchFamily="34" charset="0"/>
              </a:rPr>
              <a:t>was staying</a:t>
            </a:r>
            <a:r>
              <a:rPr lang="en-GB" dirty="0">
                <a:solidFill>
                  <a:srgbClr val="215950"/>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a:t>
            </a:r>
            <a:r>
              <a:rPr lang="en-GB" b="1" dirty="0">
                <a:solidFill>
                  <a:srgbClr val="215950"/>
                </a:solidFill>
                <a:latin typeface="Segoe Script" panose="030B0504020000000003" pitchFamily="66" charset="0"/>
                <a:cs typeface="Segoe UI Semilight" panose="020B0402040204020203" pitchFamily="34" charset="0"/>
              </a:rPr>
              <a:t>stay</a:t>
            </a:r>
            <a:r>
              <a:rPr lang="en-GB" dirty="0">
                <a:solidFill>
                  <a:srgbClr val="000000"/>
                </a:solidFill>
                <a:latin typeface="Segoe UI Semilight" panose="020B0402040204020203" pitchFamily="34" charset="0"/>
                <a:cs typeface="Segoe UI Semilight" panose="020B0402040204020203" pitchFamily="34" charset="0"/>
              </a:rPr>
              <a:t>)</a:t>
            </a:r>
          </a:p>
          <a:p>
            <a:r>
              <a:rPr lang="en-GB" dirty="0">
                <a:solidFill>
                  <a:srgbClr val="000000"/>
                </a:solidFill>
                <a:latin typeface="Segoe UI Semilight" panose="020B0402040204020203" pitchFamily="34" charset="0"/>
                <a:cs typeface="Segoe UI Semilight" panose="020B0402040204020203" pitchFamily="34" charset="0"/>
              </a:rPr>
              <a:t>in a college in England for two weeks. She </a:t>
            </a:r>
            <a:r>
              <a:rPr lang="en-GB" b="1" dirty="0">
                <a:solidFill>
                  <a:srgbClr val="529392"/>
                </a:solidFill>
                <a:latin typeface="Segoe Script" panose="030B0504020000000003" pitchFamily="66" charset="0"/>
                <a:cs typeface="Segoe UI Semilight" panose="020B0402040204020203" pitchFamily="34" charset="0"/>
              </a:rPr>
              <a:t>had</a:t>
            </a:r>
            <a:r>
              <a:rPr lang="en-GB"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GB" b="1" dirty="0">
                <a:solidFill>
                  <a:srgbClr val="529392"/>
                </a:solidFill>
                <a:latin typeface="Segoe Script" panose="030B0504020000000003" pitchFamily="66" charset="0"/>
                <a:cs typeface="Segoe UI Semilight" panose="020B0402040204020203" pitchFamily="34" charset="0"/>
              </a:rPr>
              <a:t>have</a:t>
            </a:r>
            <a:r>
              <a:rPr lang="en-GB" dirty="0">
                <a:solidFill>
                  <a:srgbClr val="000000"/>
                </a:solidFill>
                <a:latin typeface="Segoe UI Semilight" panose="020B0402040204020203" pitchFamily="34" charset="0"/>
                <a:cs typeface="Segoe UI Semilight" panose="020B0402040204020203" pitchFamily="34" charset="0"/>
              </a:rPr>
              <a:t>) classes in the mornings and in the afternoons she </a:t>
            </a:r>
            <a:r>
              <a:rPr lang="en-GB" b="1" dirty="0">
                <a:solidFill>
                  <a:srgbClr val="847EAB"/>
                </a:solidFill>
                <a:latin typeface="Segoe Script" panose="030B0504020000000003" pitchFamily="66" charset="0"/>
                <a:cs typeface="Segoe UI Semilight" panose="020B0402040204020203" pitchFamily="34" charset="0"/>
              </a:rPr>
              <a:t>did</a:t>
            </a:r>
            <a:r>
              <a:rPr lang="en-GB" dirty="0">
                <a:solidFill>
                  <a:srgbClr val="847EAB"/>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a:t>
            </a:r>
            <a:r>
              <a:rPr lang="en-GB" b="1" dirty="0">
                <a:solidFill>
                  <a:srgbClr val="847EAB"/>
                </a:solidFill>
                <a:latin typeface="Segoe Script" panose="030B0504020000000003" pitchFamily="66" charset="0"/>
                <a:cs typeface="Segoe UI Semilight" panose="020B0402040204020203" pitchFamily="34" charset="0"/>
              </a:rPr>
              <a:t>do</a:t>
            </a:r>
            <a:r>
              <a:rPr lang="en-GB" dirty="0">
                <a:solidFill>
                  <a:srgbClr val="000000"/>
                </a:solidFill>
                <a:latin typeface="Segoe UI Semilight" panose="020B0402040204020203" pitchFamily="34" charset="0"/>
                <a:cs typeface="Segoe UI Semilight" panose="020B0402040204020203" pitchFamily="34" charset="0"/>
              </a:rPr>
              <a:t>) some sports like swimming or tennis.</a:t>
            </a:r>
          </a:p>
          <a:p>
            <a:r>
              <a:rPr lang="en-GB" dirty="0">
                <a:solidFill>
                  <a:srgbClr val="000000"/>
                </a:solidFill>
                <a:latin typeface="Segoe UI Semilight" panose="020B0402040204020203" pitchFamily="34" charset="0"/>
                <a:cs typeface="Segoe UI Semilight" panose="020B0402040204020203" pitchFamily="34" charset="0"/>
              </a:rPr>
              <a:t>In the evenings she often </a:t>
            </a:r>
            <a:r>
              <a:rPr lang="en-GB" b="1" dirty="0">
                <a:solidFill>
                  <a:srgbClr val="B883A1"/>
                </a:solidFill>
                <a:latin typeface="Segoe Script" panose="030B0504020000000003" pitchFamily="66" charset="0"/>
                <a:cs typeface="Segoe UI Semilight" panose="020B0402040204020203" pitchFamily="34" charset="0"/>
              </a:rPr>
              <a:t>went</a:t>
            </a:r>
            <a:r>
              <a:rPr lang="en-GB" dirty="0">
                <a:solidFill>
                  <a:srgbClr val="B883A1"/>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a:t>
            </a:r>
            <a:r>
              <a:rPr lang="en-GB" b="1" dirty="0">
                <a:solidFill>
                  <a:srgbClr val="B883A1"/>
                </a:solidFill>
                <a:latin typeface="Segoe Script" panose="030B0504020000000003" pitchFamily="66" charset="0"/>
                <a:cs typeface="Segoe UI Semilight" panose="020B0402040204020203" pitchFamily="34" charset="0"/>
              </a:rPr>
              <a:t>go</a:t>
            </a:r>
            <a:r>
              <a:rPr lang="en-GB" dirty="0">
                <a:solidFill>
                  <a:srgbClr val="000000"/>
                </a:solidFill>
                <a:latin typeface="Segoe UI Semilight" panose="020B0402040204020203" pitchFamily="34" charset="0"/>
                <a:cs typeface="Segoe UI Semilight" panose="020B0402040204020203" pitchFamily="34" charset="0"/>
              </a:rPr>
              <a:t>) dancing or </a:t>
            </a:r>
            <a:r>
              <a:rPr lang="en-GB" b="1" dirty="0">
                <a:solidFill>
                  <a:srgbClr val="812354"/>
                </a:solidFill>
                <a:latin typeface="Segoe Script" panose="030B0504020000000003" pitchFamily="66" charset="0"/>
                <a:cs typeface="Segoe UI Semilight" panose="020B0402040204020203" pitchFamily="34" charset="0"/>
              </a:rPr>
              <a:t>watching</a:t>
            </a:r>
            <a:r>
              <a:rPr lang="en-GB" dirty="0">
                <a:solidFill>
                  <a:srgbClr val="812354"/>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a:t>
            </a:r>
            <a:r>
              <a:rPr lang="en-GB" b="1" dirty="0">
                <a:solidFill>
                  <a:srgbClr val="812354"/>
                </a:solidFill>
                <a:latin typeface="Segoe Script" panose="030B0504020000000003" pitchFamily="66" charset="0"/>
                <a:cs typeface="Segoe UI Semilight" panose="020B0402040204020203" pitchFamily="34" charset="0"/>
              </a:rPr>
              <a:t>watch</a:t>
            </a:r>
            <a:r>
              <a:rPr lang="en-GB" dirty="0">
                <a:solidFill>
                  <a:srgbClr val="000000"/>
                </a:solidFill>
                <a:latin typeface="Segoe UI Semilight" panose="020B0402040204020203" pitchFamily="34" charset="0"/>
                <a:cs typeface="Segoe UI Semilight" panose="020B0402040204020203" pitchFamily="34" charset="0"/>
              </a:rPr>
              <a:t>) films with her new friends.</a:t>
            </a:r>
          </a:p>
          <a:p>
            <a:r>
              <a:rPr lang="en-GB" dirty="0">
                <a:solidFill>
                  <a:srgbClr val="000000"/>
                </a:solidFill>
                <a:latin typeface="Segoe UI Semilight" panose="020B0402040204020203" pitchFamily="34" charset="0"/>
                <a:cs typeface="Segoe UI Semilight" panose="020B0402040204020203" pitchFamily="34" charset="0"/>
              </a:rPr>
              <a:t>At weekends they </a:t>
            </a:r>
            <a:r>
              <a:rPr lang="en-GB" b="1" dirty="0">
                <a:solidFill>
                  <a:srgbClr val="48266E"/>
                </a:solidFill>
                <a:latin typeface="Segoe Script" panose="030B0504020000000003" pitchFamily="66" charset="0"/>
                <a:cs typeface="Segoe UI Semilight" panose="020B0402040204020203" pitchFamily="34" charset="0"/>
              </a:rPr>
              <a:t>drove</a:t>
            </a:r>
            <a:r>
              <a:rPr lang="en-GB" dirty="0">
                <a:solidFill>
                  <a:srgbClr val="48266E"/>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a:t>
            </a:r>
            <a:r>
              <a:rPr lang="en-GB" b="1" dirty="0">
                <a:solidFill>
                  <a:srgbClr val="48266E"/>
                </a:solidFill>
                <a:latin typeface="Segoe Script" panose="030B0504020000000003" pitchFamily="66" charset="0"/>
                <a:cs typeface="Segoe UI Semilight" panose="020B0402040204020203" pitchFamily="34" charset="0"/>
              </a:rPr>
              <a:t>drive</a:t>
            </a:r>
            <a:r>
              <a:rPr lang="en-GB" dirty="0">
                <a:solidFill>
                  <a:srgbClr val="000000"/>
                </a:solidFill>
                <a:latin typeface="Segoe UI Semilight" panose="020B0402040204020203" pitchFamily="34" charset="0"/>
                <a:cs typeface="Segoe UI Semilight" panose="020B0402040204020203" pitchFamily="34" charset="0"/>
              </a:rPr>
              <a:t>) to some interesting places. Once they </a:t>
            </a:r>
            <a:r>
              <a:rPr lang="en-GB" b="1" dirty="0">
                <a:solidFill>
                  <a:srgbClr val="215950"/>
                </a:solidFill>
                <a:latin typeface="Segoe Script" panose="030B0504020000000003" pitchFamily="66" charset="0"/>
                <a:cs typeface="Segoe UI Semilight" panose="020B0402040204020203" pitchFamily="34" charset="0"/>
              </a:rPr>
              <a:t>visited</a:t>
            </a:r>
            <a:r>
              <a:rPr lang="en-GB" dirty="0">
                <a:solidFill>
                  <a:srgbClr val="215950"/>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a:t>
            </a:r>
            <a:r>
              <a:rPr lang="en-GB" b="1" dirty="0">
                <a:solidFill>
                  <a:srgbClr val="215950"/>
                </a:solidFill>
                <a:latin typeface="Segoe Script" panose="030B0504020000000003" pitchFamily="66" charset="0"/>
                <a:cs typeface="Segoe UI Semilight" panose="020B0402040204020203" pitchFamily="34" charset="0"/>
              </a:rPr>
              <a:t>visit</a:t>
            </a:r>
            <a:r>
              <a:rPr lang="en-GB" dirty="0">
                <a:solidFill>
                  <a:srgbClr val="000000"/>
                </a:solidFill>
                <a:latin typeface="Segoe UI Semilight" panose="020B0402040204020203" pitchFamily="34" charset="0"/>
                <a:cs typeface="Segoe UI Semilight" panose="020B0402040204020203" pitchFamily="34" charset="0"/>
              </a:rPr>
              <a:t>) Marwell Zoo where they </a:t>
            </a:r>
            <a:r>
              <a:rPr lang="en-GB" b="1" dirty="0">
                <a:solidFill>
                  <a:srgbClr val="529392"/>
                </a:solidFill>
                <a:latin typeface="Segoe Script" panose="030B0504020000000003" pitchFamily="66" charset="0"/>
                <a:cs typeface="Segoe UI Semilight" panose="020B0402040204020203" pitchFamily="34" charset="0"/>
              </a:rPr>
              <a:t>saw</a:t>
            </a:r>
            <a:r>
              <a:rPr lang="en-GB" dirty="0">
                <a:solidFill>
                  <a:srgbClr val="529392"/>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a:t>
            </a:r>
            <a:r>
              <a:rPr lang="en-GB" b="1" dirty="0">
                <a:solidFill>
                  <a:srgbClr val="529392"/>
                </a:solidFill>
                <a:latin typeface="Segoe Script" panose="030B0504020000000003" pitchFamily="66" charset="0"/>
                <a:cs typeface="Segoe UI Semilight" panose="020B0402040204020203" pitchFamily="34" charset="0"/>
              </a:rPr>
              <a:t>see</a:t>
            </a:r>
            <a:r>
              <a:rPr lang="en-GB" dirty="0">
                <a:solidFill>
                  <a:srgbClr val="000000"/>
                </a:solidFill>
                <a:latin typeface="Segoe UI Semilight" panose="020B0402040204020203" pitchFamily="34" charset="0"/>
                <a:cs typeface="Segoe UI Semilight" panose="020B0402040204020203" pitchFamily="34" charset="0"/>
              </a:rPr>
              <a:t>) some beautiful animals. Anna </a:t>
            </a:r>
            <a:r>
              <a:rPr lang="en-GB" b="1" dirty="0">
                <a:solidFill>
                  <a:srgbClr val="847EAB"/>
                </a:solidFill>
                <a:latin typeface="Segoe Script" panose="030B0504020000000003" pitchFamily="66" charset="0"/>
                <a:cs typeface="Segoe UI Semilight" panose="020B0402040204020203" pitchFamily="34" charset="0"/>
              </a:rPr>
              <a:t>doesn’t like </a:t>
            </a:r>
            <a:r>
              <a:rPr lang="en-GB" dirty="0">
                <a:solidFill>
                  <a:srgbClr val="847EAB"/>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a:t>
            </a:r>
            <a:r>
              <a:rPr lang="en-GB" b="1" dirty="0">
                <a:solidFill>
                  <a:srgbClr val="847EAB"/>
                </a:solidFill>
                <a:latin typeface="Segoe Script" panose="030B0504020000000003" pitchFamily="66" charset="0"/>
                <a:cs typeface="Segoe UI Semilight" panose="020B0402040204020203" pitchFamily="34" charset="0"/>
              </a:rPr>
              <a:t>not like</a:t>
            </a:r>
            <a:r>
              <a:rPr lang="en-GB" dirty="0">
                <a:solidFill>
                  <a:srgbClr val="000000"/>
                </a:solidFill>
                <a:latin typeface="Segoe UI Semilight" panose="020B0402040204020203" pitchFamily="34" charset="0"/>
                <a:cs typeface="Segoe UI Semilight" panose="020B0402040204020203" pitchFamily="34" charset="0"/>
              </a:rPr>
              <a:t>) the food at the college but that </a:t>
            </a:r>
            <a:r>
              <a:rPr lang="en-GB" b="1" dirty="0">
                <a:solidFill>
                  <a:srgbClr val="B883A1"/>
                </a:solidFill>
                <a:latin typeface="Segoe Script" panose="030B0504020000000003" pitchFamily="66" charset="0"/>
                <a:cs typeface="Segoe UI Semilight" panose="020B0402040204020203" pitchFamily="34" charset="0"/>
              </a:rPr>
              <a:t>wasn’t</a:t>
            </a:r>
            <a:r>
              <a:rPr lang="en-GB" dirty="0">
                <a:solidFill>
                  <a:srgbClr val="B883A1"/>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a:t>
            </a:r>
            <a:r>
              <a:rPr lang="en-GB" b="1" dirty="0">
                <a:solidFill>
                  <a:srgbClr val="B883A1"/>
                </a:solidFill>
                <a:latin typeface="Segoe Script" panose="030B0504020000000003" pitchFamily="66" charset="0"/>
                <a:cs typeface="Segoe UI Semilight" panose="020B0402040204020203" pitchFamily="34" charset="0"/>
              </a:rPr>
              <a:t>not be</a:t>
            </a:r>
            <a:r>
              <a:rPr lang="en-GB" dirty="0">
                <a:solidFill>
                  <a:srgbClr val="000000"/>
                </a:solidFill>
                <a:latin typeface="Segoe UI Semilight" panose="020B0402040204020203" pitchFamily="34" charset="0"/>
                <a:cs typeface="Segoe UI Semilight" panose="020B0402040204020203" pitchFamily="34" charset="0"/>
              </a:rPr>
              <a:t>) a problem. She </a:t>
            </a:r>
            <a:r>
              <a:rPr lang="en-GB" b="1" dirty="0">
                <a:solidFill>
                  <a:srgbClr val="812354"/>
                </a:solidFill>
                <a:latin typeface="Segoe Script" panose="030B0504020000000003" pitchFamily="66" charset="0"/>
                <a:cs typeface="Segoe UI Semilight" panose="020B0402040204020203" pitchFamily="34" charset="0"/>
              </a:rPr>
              <a:t>met</a:t>
            </a:r>
            <a:r>
              <a:rPr lang="en-GB" dirty="0">
                <a:solidFill>
                  <a:srgbClr val="812354"/>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a:t>
            </a:r>
            <a:r>
              <a:rPr lang="en-GB" b="1" dirty="0">
                <a:solidFill>
                  <a:srgbClr val="812354"/>
                </a:solidFill>
                <a:latin typeface="Segoe Script" panose="030B0504020000000003" pitchFamily="66" charset="0"/>
                <a:cs typeface="Segoe UI Semilight" panose="020B0402040204020203" pitchFamily="34" charset="0"/>
              </a:rPr>
              <a:t>meet</a:t>
            </a:r>
            <a:r>
              <a:rPr lang="en-GB" dirty="0">
                <a:solidFill>
                  <a:srgbClr val="000000"/>
                </a:solidFill>
                <a:latin typeface="Segoe UI Semilight" panose="020B0402040204020203" pitchFamily="34" charset="0"/>
                <a:cs typeface="Segoe UI Semilight" panose="020B0402040204020203" pitchFamily="34" charset="0"/>
              </a:rPr>
              <a:t>) a lot of people and </a:t>
            </a:r>
            <a:r>
              <a:rPr lang="en-GB" b="1" dirty="0">
                <a:solidFill>
                  <a:srgbClr val="48266E"/>
                </a:solidFill>
                <a:latin typeface="Segoe Script" panose="030B0504020000000003" pitchFamily="66" charset="0"/>
                <a:cs typeface="Segoe UI Semilight" panose="020B0402040204020203" pitchFamily="34" charset="0"/>
              </a:rPr>
              <a:t>learned</a:t>
            </a:r>
            <a:r>
              <a:rPr lang="en-GB" dirty="0">
                <a:solidFill>
                  <a:srgbClr val="48266E"/>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a:t>
            </a:r>
            <a:r>
              <a:rPr lang="en-GB" b="1" dirty="0">
                <a:solidFill>
                  <a:srgbClr val="48266E"/>
                </a:solidFill>
                <a:latin typeface="Segoe Script" panose="030B0504020000000003" pitchFamily="66" charset="0"/>
                <a:cs typeface="Segoe UI Semilight" panose="020B0402040204020203" pitchFamily="34" charset="0"/>
              </a:rPr>
              <a:t>learn</a:t>
            </a:r>
            <a:r>
              <a:rPr lang="en-GB" dirty="0">
                <a:solidFill>
                  <a:srgbClr val="000000"/>
                </a:solidFill>
                <a:latin typeface="Segoe UI Semilight" panose="020B0402040204020203" pitchFamily="34" charset="0"/>
                <a:cs typeface="Segoe UI Semilight" panose="020B0402040204020203" pitchFamily="34" charset="0"/>
              </a:rPr>
              <a:t>) some English. All the students in her class </a:t>
            </a:r>
            <a:r>
              <a:rPr lang="en-GB" b="1" dirty="0">
                <a:solidFill>
                  <a:srgbClr val="215950"/>
                </a:solidFill>
                <a:latin typeface="Segoe Script" panose="030B0504020000000003" pitchFamily="66" charset="0"/>
                <a:cs typeface="Segoe UI Semilight" panose="020B0402040204020203" pitchFamily="34" charset="0"/>
              </a:rPr>
              <a:t>was</a:t>
            </a:r>
            <a:r>
              <a:rPr lang="en-GB" dirty="0">
                <a:solidFill>
                  <a:srgbClr val="215950"/>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a:t>
            </a:r>
            <a:r>
              <a:rPr lang="en-GB" b="1" dirty="0">
                <a:solidFill>
                  <a:srgbClr val="215950"/>
                </a:solidFill>
                <a:latin typeface="Segoe Script" panose="030B0504020000000003" pitchFamily="66" charset="0"/>
                <a:cs typeface="Segoe UI Semilight" panose="020B0402040204020203" pitchFamily="34" charset="0"/>
              </a:rPr>
              <a:t>be</a:t>
            </a:r>
            <a:r>
              <a:rPr lang="en-GB" dirty="0">
                <a:solidFill>
                  <a:srgbClr val="000000"/>
                </a:solidFill>
                <a:latin typeface="Segoe UI Semilight" panose="020B0402040204020203" pitchFamily="34" charset="0"/>
                <a:cs typeface="Segoe UI Semilight" panose="020B0402040204020203" pitchFamily="34" charset="0"/>
              </a:rPr>
              <a:t>) sorry to go home. They all </a:t>
            </a:r>
            <a:r>
              <a:rPr lang="en-GB" b="1" dirty="0">
                <a:solidFill>
                  <a:srgbClr val="529392"/>
                </a:solidFill>
                <a:latin typeface="Segoe Script" panose="030B0504020000000003" pitchFamily="66" charset="0"/>
                <a:cs typeface="Segoe UI Semilight" panose="020B0402040204020203" pitchFamily="34" charset="0"/>
              </a:rPr>
              <a:t>promised</a:t>
            </a:r>
            <a:r>
              <a:rPr lang="en-GB" dirty="0">
                <a:solidFill>
                  <a:srgbClr val="529392"/>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a:t>
            </a:r>
            <a:r>
              <a:rPr lang="en-GB" b="1" dirty="0">
                <a:solidFill>
                  <a:srgbClr val="529392"/>
                </a:solidFill>
                <a:latin typeface="Segoe Script" panose="030B0504020000000003" pitchFamily="66" charset="0"/>
                <a:cs typeface="Segoe UI Semilight" panose="020B0402040204020203" pitchFamily="34" charset="0"/>
              </a:rPr>
              <a:t>promise</a:t>
            </a:r>
            <a:r>
              <a:rPr lang="en-GB" dirty="0">
                <a:solidFill>
                  <a:srgbClr val="000000"/>
                </a:solidFill>
                <a:latin typeface="Segoe UI Semilight" panose="020B0402040204020203" pitchFamily="34" charset="0"/>
                <a:cs typeface="Segoe UI Semilight" panose="020B0402040204020203" pitchFamily="34" charset="0"/>
              </a:rPr>
              <a:t>) to come back next summer. </a:t>
            </a:r>
          </a:p>
        </p:txBody>
      </p:sp>
      <p:sp>
        <p:nvSpPr>
          <p:cNvPr id="55"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 </a:t>
            </a:r>
            <a:r>
              <a:rPr lang="es-MX" sz="3200" dirty="0">
                <a:solidFill>
                  <a:srgbClr val="48266E"/>
                </a:solidFill>
                <a:latin typeface="Segoe UI" panose="020B0502040204020203" pitchFamily="34" charset="0"/>
                <a:cs typeface="Segoe UI" panose="020B0502040204020203" pitchFamily="34" charset="0"/>
              </a:rPr>
              <a:t>Complete the Sentence</a:t>
            </a:r>
            <a:endParaRPr lang="es-MX" sz="3200" b="0" dirty="0">
              <a:solidFill>
                <a:srgbClr val="48266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0706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ángulo 51"/>
          <p:cNvSpPr/>
          <p:nvPr/>
        </p:nvSpPr>
        <p:spPr>
          <a:xfrm>
            <a:off x="1105310" y="1719913"/>
            <a:ext cx="7726737" cy="3968193"/>
          </a:xfrm>
          <a:prstGeom prst="rect">
            <a:avLst/>
          </a:prstGeom>
          <a:blipFill dpi="0" rotWithShape="1">
            <a:blip r:embed="rId2">
              <a:alphaModFix amt="8000"/>
              <a:extLst>
                <a:ext uri="{28A0092B-C50C-407E-A947-70E740481C1C}">
                  <a14:useLocalDpi xmlns:a14="http://schemas.microsoft.com/office/drawing/2010/main" val="0"/>
                </a:ext>
              </a:extLst>
            </a:blip>
            <a:srcRect/>
            <a:stretch>
              <a:fillRect t="-26632" b="-294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67"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 </a:t>
            </a:r>
            <a:r>
              <a:rPr lang="es-MX" sz="3200" dirty="0">
                <a:solidFill>
                  <a:srgbClr val="48266E"/>
                </a:solidFill>
                <a:latin typeface="Segoe UI" panose="020B0502040204020203" pitchFamily="34" charset="0"/>
                <a:cs typeface="Segoe UI" panose="020B0502040204020203" pitchFamily="34" charset="0"/>
              </a:rPr>
              <a:t>Correct the Sentence</a:t>
            </a:r>
            <a:endParaRPr lang="es-MX" sz="3200" b="0" dirty="0">
              <a:solidFill>
                <a:srgbClr val="48266E"/>
              </a:solidFill>
              <a:latin typeface="Segoe UI" panose="020B0502040204020203" pitchFamily="34" charset="0"/>
              <a:cs typeface="Segoe UI" panose="020B0502040204020203" pitchFamily="34" charset="0"/>
            </a:endParaRPr>
          </a:p>
        </p:txBody>
      </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2" name="Rectángulo 1"/>
          <p:cNvSpPr/>
          <p:nvPr/>
        </p:nvSpPr>
        <p:spPr>
          <a:xfrm>
            <a:off x="1064080" y="1759663"/>
            <a:ext cx="7800107" cy="4124206"/>
          </a:xfrm>
          <a:prstGeom prst="rect">
            <a:avLst/>
          </a:prstGeom>
        </p:spPr>
        <p:txBody>
          <a:bodyPr wrap="square">
            <a:spAutoFit/>
          </a:bodyPr>
          <a:lstStyle/>
          <a:p>
            <a:r>
              <a:rPr lang="en-GB" dirty="0">
                <a:solidFill>
                  <a:srgbClr val="000000"/>
                </a:solidFill>
                <a:latin typeface="Segoe UI Semibold" panose="020B0702040204020203" pitchFamily="34" charset="0"/>
                <a:cs typeface="Segoe UI Semibold" panose="020B0702040204020203" pitchFamily="34" charset="0"/>
              </a:rPr>
              <a:t>Correct the mistakes in the sentences then read them out loud.</a:t>
            </a:r>
          </a:p>
          <a:p>
            <a:endParaRPr lang="en-GB" sz="800" dirty="0">
              <a:solidFill>
                <a:srgbClr val="000000"/>
              </a:solidFill>
              <a:latin typeface="Segoe UI Semilight" panose="020B0402040204020203" pitchFamily="34" charset="0"/>
              <a:cs typeface="Segoe UI Semilight" panose="020B0402040204020203" pitchFamily="34" charset="0"/>
            </a:endParaRPr>
          </a:p>
          <a:p>
            <a:pPr marL="342900" indent="-342900">
              <a:spcBef>
                <a:spcPts val="600"/>
              </a:spcBef>
              <a:buFont typeface="+mj-lt"/>
              <a:buAutoNum type="arabicPeriod"/>
            </a:pPr>
            <a:r>
              <a:rPr lang="en-GB" dirty="0">
                <a:solidFill>
                  <a:srgbClr val="000000"/>
                </a:solidFill>
                <a:latin typeface="Segoe UI Semilight" panose="020B0402040204020203" pitchFamily="34" charset="0"/>
                <a:cs typeface="Segoe UI Semilight" panose="020B0402040204020203" pitchFamily="34" charset="0"/>
              </a:rPr>
              <a:t>She </a:t>
            </a:r>
            <a:r>
              <a:rPr lang="en-GB" b="1" u="sng" dirty="0">
                <a:solidFill>
                  <a:srgbClr val="48266E"/>
                </a:solidFill>
                <a:latin typeface="Segoe Script" panose="030B0504020000000003" pitchFamily="66" charset="0"/>
                <a:cs typeface="Segoe UI Semilight" panose="020B0402040204020203" pitchFamily="34" charset="0"/>
              </a:rPr>
              <a:t>didn’t saw </a:t>
            </a:r>
            <a:r>
              <a:rPr lang="en-GB" dirty="0">
                <a:solidFill>
                  <a:srgbClr val="000000"/>
                </a:solidFill>
                <a:latin typeface="Segoe UI Semilight" panose="020B0402040204020203" pitchFamily="34" charset="0"/>
                <a:cs typeface="Segoe UI Semilight" panose="020B0402040204020203" pitchFamily="34" charset="0"/>
              </a:rPr>
              <a:t>my grandma. </a:t>
            </a:r>
          </a:p>
          <a:p>
            <a:pPr marL="342900" indent="-342900">
              <a:spcBef>
                <a:spcPts val="600"/>
              </a:spcBef>
              <a:buFont typeface="+mj-lt"/>
              <a:buAutoNum type="arabicPeriod"/>
            </a:pPr>
            <a:r>
              <a:rPr lang="en-GB" dirty="0">
                <a:solidFill>
                  <a:srgbClr val="000000"/>
                </a:solidFill>
                <a:latin typeface="Segoe UI Semilight" panose="020B0402040204020203" pitchFamily="34" charset="0"/>
                <a:cs typeface="Segoe UI Semilight" panose="020B0402040204020203" pitchFamily="34" charset="0"/>
              </a:rPr>
              <a:t>The police </a:t>
            </a:r>
            <a:r>
              <a:rPr lang="en-GB" b="1" u="sng" dirty="0">
                <a:solidFill>
                  <a:srgbClr val="215950"/>
                </a:solidFill>
                <a:latin typeface="Segoe Script" panose="030B0504020000000003" pitchFamily="66" charset="0"/>
                <a:cs typeface="Segoe UI Semilight" panose="020B0402040204020203" pitchFamily="34" charset="0"/>
              </a:rPr>
              <a:t>catched</a:t>
            </a:r>
            <a:r>
              <a:rPr lang="en-GB" dirty="0">
                <a:solidFill>
                  <a:srgbClr val="215950"/>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them. </a:t>
            </a:r>
          </a:p>
          <a:p>
            <a:pPr marL="342900" indent="-342900">
              <a:spcBef>
                <a:spcPts val="600"/>
              </a:spcBef>
              <a:buFont typeface="+mj-lt"/>
              <a:buAutoNum type="arabicPeriod"/>
            </a:pPr>
            <a:r>
              <a:rPr lang="en-GB" dirty="0">
                <a:solidFill>
                  <a:srgbClr val="000000"/>
                </a:solidFill>
                <a:latin typeface="Segoe UI Semilight" panose="020B0402040204020203" pitchFamily="34" charset="0"/>
                <a:cs typeface="Segoe UI Semilight" panose="020B0402040204020203" pitchFamily="34" charset="0"/>
              </a:rPr>
              <a:t>Many people </a:t>
            </a:r>
            <a:r>
              <a:rPr lang="en-GB" b="1" u="sng" dirty="0">
                <a:solidFill>
                  <a:srgbClr val="847EAB"/>
                </a:solidFill>
                <a:latin typeface="Segoe Script" panose="030B0504020000000003" pitchFamily="66" charset="0"/>
                <a:cs typeface="Segoe UI Semilight" panose="020B0402040204020203" pitchFamily="34" charset="0"/>
              </a:rPr>
              <a:t>dieed</a:t>
            </a:r>
            <a:r>
              <a:rPr lang="en-GB" dirty="0">
                <a:solidFill>
                  <a:srgbClr val="847EAB"/>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in the earthquake. </a:t>
            </a:r>
          </a:p>
          <a:p>
            <a:pPr marL="342900" indent="-342900">
              <a:spcBef>
                <a:spcPts val="600"/>
              </a:spcBef>
              <a:buFont typeface="+mj-lt"/>
              <a:buAutoNum type="arabicPeriod"/>
            </a:pPr>
            <a:r>
              <a:rPr lang="en-GB" dirty="0">
                <a:solidFill>
                  <a:srgbClr val="000000"/>
                </a:solidFill>
                <a:latin typeface="Segoe Script" panose="030B0504020000000003" pitchFamily="66" charset="0"/>
                <a:cs typeface="Segoe UI Semilight" panose="020B0402040204020203" pitchFamily="34" charset="0"/>
              </a:rPr>
              <a:t>Did</a:t>
            </a:r>
            <a:r>
              <a:rPr lang="en-GB" dirty="0">
                <a:solidFill>
                  <a:srgbClr val="000000"/>
                </a:solidFill>
                <a:latin typeface="Segoe UI Semilight" panose="020B0402040204020203" pitchFamily="34" charset="0"/>
                <a:cs typeface="Segoe UI Semilight" panose="020B0402040204020203" pitchFamily="34" charset="0"/>
              </a:rPr>
              <a:t> she </a:t>
            </a:r>
            <a:r>
              <a:rPr lang="en-GB" b="1" u="sng" dirty="0">
                <a:solidFill>
                  <a:srgbClr val="B883A1"/>
                </a:solidFill>
                <a:latin typeface="Segoe Script" panose="030B0504020000000003" pitchFamily="66" charset="0"/>
                <a:cs typeface="Segoe UI Semilight" panose="020B0402040204020203" pitchFamily="34" charset="0"/>
              </a:rPr>
              <a:t>walked</a:t>
            </a:r>
            <a:r>
              <a:rPr lang="en-GB" dirty="0">
                <a:solidFill>
                  <a:srgbClr val="B883A1"/>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alone?</a:t>
            </a:r>
          </a:p>
          <a:p>
            <a:pPr marL="342900" indent="-342900">
              <a:spcBef>
                <a:spcPts val="600"/>
              </a:spcBef>
              <a:buFont typeface="+mj-lt"/>
              <a:buAutoNum type="arabicPeriod"/>
            </a:pPr>
            <a:r>
              <a:rPr lang="en-GB" dirty="0">
                <a:solidFill>
                  <a:srgbClr val="000000"/>
                </a:solidFill>
                <a:latin typeface="Segoe UI Semilight" panose="020B0402040204020203" pitchFamily="34" charset="0"/>
                <a:cs typeface="Segoe UI Semilight" panose="020B0402040204020203" pitchFamily="34" charset="0"/>
              </a:rPr>
              <a:t>Celia and I </a:t>
            </a:r>
            <a:r>
              <a:rPr lang="en-GB" b="1" u="sng" dirty="0">
                <a:solidFill>
                  <a:srgbClr val="812354"/>
                </a:solidFill>
                <a:latin typeface="Segoe Script" panose="030B0504020000000003" pitchFamily="66" charset="0"/>
                <a:cs typeface="Segoe UI Semilight" panose="020B0402040204020203" pitchFamily="34" charset="0"/>
              </a:rPr>
              <a:t>was</a:t>
            </a:r>
            <a:r>
              <a:rPr lang="en-GB" dirty="0">
                <a:solidFill>
                  <a:srgbClr val="000000"/>
                </a:solidFill>
                <a:latin typeface="Segoe UI Semilight" panose="020B0402040204020203" pitchFamily="34" charset="0"/>
                <a:cs typeface="Segoe UI Semilight" panose="020B0402040204020203" pitchFamily="34" charset="0"/>
              </a:rPr>
              <a:t> best friends. </a:t>
            </a:r>
          </a:p>
          <a:p>
            <a:pPr marL="342900" indent="-342900">
              <a:spcBef>
                <a:spcPts val="600"/>
              </a:spcBef>
              <a:buFont typeface="+mj-lt"/>
              <a:buAutoNum type="arabicPeriod"/>
            </a:pPr>
            <a:r>
              <a:rPr lang="en-GB" dirty="0">
                <a:solidFill>
                  <a:srgbClr val="000000"/>
                </a:solidFill>
                <a:latin typeface="Segoe UI Semilight" panose="020B0402040204020203" pitchFamily="34" charset="0"/>
                <a:cs typeface="Segoe UI Semilight" panose="020B0402040204020203" pitchFamily="34" charset="0"/>
              </a:rPr>
              <a:t>He </a:t>
            </a:r>
            <a:r>
              <a:rPr lang="en-GB" b="1" u="sng" dirty="0">
                <a:solidFill>
                  <a:srgbClr val="48266E"/>
                </a:solidFill>
                <a:latin typeface="Segoe Script" panose="030B0504020000000003" pitchFamily="66" charset="0"/>
                <a:cs typeface="Segoe UI Semilight" panose="020B0402040204020203" pitchFamily="34" charset="0"/>
              </a:rPr>
              <a:t>losted</a:t>
            </a:r>
            <a:r>
              <a:rPr lang="en-GB" dirty="0">
                <a:solidFill>
                  <a:srgbClr val="48266E"/>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his job. </a:t>
            </a:r>
          </a:p>
          <a:p>
            <a:pPr marL="342900" indent="-342900">
              <a:spcBef>
                <a:spcPts val="600"/>
              </a:spcBef>
              <a:buFont typeface="+mj-lt"/>
              <a:buAutoNum type="arabicPeriod"/>
            </a:pPr>
            <a:r>
              <a:rPr lang="en-GB" dirty="0">
                <a:solidFill>
                  <a:srgbClr val="000000"/>
                </a:solidFill>
                <a:latin typeface="Segoe UI Semilight" panose="020B0402040204020203" pitchFamily="34" charset="0"/>
                <a:cs typeface="Segoe UI Semilight" panose="020B0402040204020203" pitchFamily="34" charset="0"/>
              </a:rPr>
              <a:t>I </a:t>
            </a:r>
            <a:r>
              <a:rPr lang="en-GB" b="1" u="sng" dirty="0">
                <a:solidFill>
                  <a:srgbClr val="215950"/>
                </a:solidFill>
                <a:latin typeface="Segoe Script" panose="030B0504020000000003" pitchFamily="66" charset="0"/>
                <a:cs typeface="Segoe UI Semilight" panose="020B0402040204020203" pitchFamily="34" charset="0"/>
              </a:rPr>
              <a:t>goed</a:t>
            </a:r>
            <a:r>
              <a:rPr lang="en-GB" dirty="0">
                <a:solidFill>
                  <a:srgbClr val="215950"/>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to Zagreb yesterday. </a:t>
            </a:r>
          </a:p>
          <a:p>
            <a:pPr marL="342900" indent="-342900">
              <a:spcBef>
                <a:spcPts val="600"/>
              </a:spcBef>
              <a:buFont typeface="+mj-lt"/>
              <a:buAutoNum type="arabicPeriod"/>
            </a:pPr>
            <a:r>
              <a:rPr lang="en-GB" dirty="0">
                <a:solidFill>
                  <a:srgbClr val="000000"/>
                </a:solidFill>
                <a:latin typeface="Segoe UI Semilight" panose="020B0402040204020203" pitchFamily="34" charset="0"/>
                <a:cs typeface="Segoe UI Semilight" panose="020B0402040204020203" pitchFamily="34" charset="0"/>
              </a:rPr>
              <a:t>My father </a:t>
            </a:r>
            <a:r>
              <a:rPr lang="en-GB" b="1" u="sng" dirty="0">
                <a:solidFill>
                  <a:srgbClr val="847EAB"/>
                </a:solidFill>
                <a:latin typeface="Segoe Script" panose="030B0504020000000003" pitchFamily="66" charset="0"/>
                <a:cs typeface="Segoe UI Semilight" panose="020B0402040204020203" pitchFamily="34" charset="0"/>
              </a:rPr>
              <a:t>tryed</a:t>
            </a:r>
            <a:r>
              <a:rPr lang="en-GB" dirty="0">
                <a:solidFill>
                  <a:srgbClr val="000000"/>
                </a:solidFill>
                <a:latin typeface="Segoe UI Semilight" panose="020B0402040204020203" pitchFamily="34" charset="0"/>
                <a:cs typeface="Segoe UI Semilight" panose="020B0402040204020203" pitchFamily="34" charset="0"/>
              </a:rPr>
              <a:t> to repair his car yesterday afternoon. </a:t>
            </a:r>
          </a:p>
          <a:p>
            <a:pPr marL="342900" indent="-342900">
              <a:spcBef>
                <a:spcPts val="600"/>
              </a:spcBef>
              <a:buFont typeface="+mj-lt"/>
              <a:buAutoNum type="arabicPeriod"/>
            </a:pPr>
            <a:r>
              <a:rPr lang="en-GB" dirty="0">
                <a:solidFill>
                  <a:srgbClr val="000000"/>
                </a:solidFill>
                <a:latin typeface="Segoe UI Semilight" panose="020B0402040204020203" pitchFamily="34" charset="0"/>
                <a:cs typeface="Segoe UI Semilight" panose="020B0402040204020203" pitchFamily="34" charset="0"/>
              </a:rPr>
              <a:t>Sarah </a:t>
            </a:r>
            <a:r>
              <a:rPr lang="en-GB" b="1" u="sng" dirty="0">
                <a:solidFill>
                  <a:srgbClr val="B883A1"/>
                </a:solidFill>
                <a:latin typeface="Segoe Script" panose="030B0504020000000003" pitchFamily="66" charset="0"/>
                <a:cs typeface="Segoe UI Semilight" panose="020B0402040204020203" pitchFamily="34" charset="0"/>
              </a:rPr>
              <a:t>weren’t</a:t>
            </a:r>
            <a:r>
              <a:rPr lang="en-GB" dirty="0">
                <a:solidFill>
                  <a:srgbClr val="B883A1"/>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happy last year. </a:t>
            </a:r>
          </a:p>
          <a:p>
            <a:pPr marL="342900" indent="-342900">
              <a:spcBef>
                <a:spcPts val="600"/>
              </a:spcBef>
              <a:buFont typeface="+mj-lt"/>
              <a:buAutoNum type="arabicPeriod"/>
            </a:pPr>
            <a:r>
              <a:rPr lang="en-GB" dirty="0">
                <a:solidFill>
                  <a:srgbClr val="000000"/>
                </a:solidFill>
                <a:latin typeface="Segoe UI Semilight" panose="020B0402040204020203" pitchFamily="34" charset="0"/>
                <a:cs typeface="Segoe UI Semilight" panose="020B0402040204020203" pitchFamily="34" charset="0"/>
              </a:rPr>
              <a:t>She </a:t>
            </a:r>
            <a:r>
              <a:rPr lang="en-GB" b="1" u="sng" dirty="0">
                <a:solidFill>
                  <a:srgbClr val="812354"/>
                </a:solidFill>
                <a:latin typeface="Segoe Script" panose="030B0504020000000003" pitchFamily="66" charset="0"/>
                <a:cs typeface="Segoe UI Semilight" panose="020B0402040204020203" pitchFamily="34" charset="0"/>
              </a:rPr>
              <a:t>didn’t</a:t>
            </a:r>
            <a:r>
              <a:rPr lang="en-GB" u="sng" dirty="0">
                <a:solidFill>
                  <a:srgbClr val="812354"/>
                </a:solidFill>
                <a:latin typeface="Segoe UI Semilight" panose="020B0402040204020203" pitchFamily="34" charset="0"/>
                <a:cs typeface="Segoe UI Semilight" panose="020B0402040204020203" pitchFamily="34" charset="0"/>
              </a:rPr>
              <a:t> </a:t>
            </a:r>
            <a:r>
              <a:rPr lang="en-GB" b="1" u="sng" dirty="0">
                <a:solidFill>
                  <a:srgbClr val="812354"/>
                </a:solidFill>
                <a:latin typeface="Segoe Script" panose="030B0504020000000003" pitchFamily="66" charset="0"/>
                <a:cs typeface="Segoe UI Semilight" panose="020B0402040204020203" pitchFamily="34" charset="0"/>
              </a:rPr>
              <a:t>sold</a:t>
            </a:r>
            <a:r>
              <a:rPr lang="en-GB" u="sng" dirty="0">
                <a:solidFill>
                  <a:srgbClr val="812354"/>
                </a:solidFill>
                <a:latin typeface="Segoe UI Semilight" panose="020B0402040204020203" pitchFamily="34" charset="0"/>
                <a:cs typeface="Segoe UI Semilight" panose="020B0402040204020203" pitchFamily="34" charset="0"/>
              </a:rPr>
              <a:t> </a:t>
            </a:r>
            <a:r>
              <a:rPr lang="en-GB" dirty="0">
                <a:solidFill>
                  <a:srgbClr val="000000"/>
                </a:solidFill>
                <a:latin typeface="Segoe UI Semilight" panose="020B0402040204020203" pitchFamily="34" charset="0"/>
                <a:cs typeface="Segoe UI Semilight" panose="020B0402040204020203" pitchFamily="34" charset="0"/>
              </a:rPr>
              <a:t>her house. </a:t>
            </a:r>
          </a:p>
        </p:txBody>
      </p:sp>
    </p:spTree>
    <p:extLst>
      <p:ext uri="{BB962C8B-B14F-4D97-AF65-F5344CB8AC3E}">
        <p14:creationId xmlns:p14="http://schemas.microsoft.com/office/powerpoint/2010/main" val="237208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ángulo 51"/>
          <p:cNvSpPr/>
          <p:nvPr/>
        </p:nvSpPr>
        <p:spPr>
          <a:xfrm>
            <a:off x="1105310" y="1719913"/>
            <a:ext cx="7726737" cy="3968193"/>
          </a:xfrm>
          <a:prstGeom prst="rect">
            <a:avLst/>
          </a:prstGeom>
          <a:blipFill dpi="0" rotWithShape="1">
            <a:blip r:embed="rId2">
              <a:alphaModFix amt="8000"/>
              <a:extLst>
                <a:ext uri="{28A0092B-C50C-407E-A947-70E740481C1C}">
                  <a14:useLocalDpi xmlns:a14="http://schemas.microsoft.com/office/drawing/2010/main" val="0"/>
                </a:ext>
              </a:extLst>
            </a:blip>
            <a:srcRect/>
            <a:stretch>
              <a:fillRect t="-26632" b="-294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67"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VII. </a:t>
            </a:r>
            <a:r>
              <a:rPr lang="es-MX" sz="3200" dirty="0">
                <a:solidFill>
                  <a:srgbClr val="215950"/>
                </a:solidFill>
                <a:latin typeface="Segoe UI" panose="020B0502040204020203" pitchFamily="34" charset="0"/>
                <a:cs typeface="Segoe UI" panose="020B0502040204020203" pitchFamily="34" charset="0"/>
              </a:rPr>
              <a:t>Talking about the Past</a:t>
            </a:r>
            <a:endParaRPr lang="es-MX" sz="3200" b="0" dirty="0">
              <a:solidFill>
                <a:srgbClr val="215950"/>
              </a:solidFill>
              <a:latin typeface="Segoe UI" panose="020B0502040204020203" pitchFamily="34" charset="0"/>
              <a:cs typeface="Segoe UI" panose="020B0502040204020203" pitchFamily="34" charset="0"/>
            </a:endParaRPr>
          </a:p>
        </p:txBody>
      </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2" name="Rectángulo 1"/>
          <p:cNvSpPr/>
          <p:nvPr/>
        </p:nvSpPr>
        <p:spPr>
          <a:xfrm>
            <a:off x="1064080" y="1759663"/>
            <a:ext cx="7800107" cy="3908762"/>
          </a:xfrm>
          <a:prstGeom prst="rect">
            <a:avLst/>
          </a:prstGeom>
        </p:spPr>
        <p:txBody>
          <a:bodyPr wrap="square">
            <a:spAutoFit/>
          </a:bodyPr>
          <a:lstStyle/>
          <a:p>
            <a:r>
              <a:rPr lang="en-GB" dirty="0">
                <a:solidFill>
                  <a:srgbClr val="000000"/>
                </a:solidFill>
                <a:latin typeface="Segoe UI Semibold" panose="020B0702040204020203" pitchFamily="34" charset="0"/>
                <a:cs typeface="Segoe UI Semibold" panose="020B0702040204020203" pitchFamily="34" charset="0"/>
              </a:rPr>
              <a:t>With your classmates, ask and answer the questions in the past tense. </a:t>
            </a:r>
          </a:p>
          <a:p>
            <a:endParaRPr lang="en-GB" sz="1600" dirty="0">
              <a:solidFill>
                <a:srgbClr val="000000"/>
              </a:solidFill>
              <a:latin typeface="Segoe UI Semilight" panose="020B0402040204020203" pitchFamily="34" charset="0"/>
              <a:cs typeface="Segoe UI Semilight" panose="020B0402040204020203" pitchFamily="34" charset="0"/>
            </a:endParaRPr>
          </a:p>
          <a:p>
            <a:r>
              <a:rPr lang="en-US" dirty="0">
                <a:solidFill>
                  <a:srgbClr val="48266E"/>
                </a:solidFill>
                <a:latin typeface="Segoe UI Semilight" panose="020B0402040204020203" pitchFamily="34" charset="0"/>
                <a:cs typeface="Segoe UI Semilight" panose="020B0402040204020203" pitchFamily="34" charset="0"/>
              </a:rPr>
              <a:t>1. What did you do in the previous job? </a:t>
            </a:r>
          </a:p>
          <a:p>
            <a:r>
              <a:rPr lang="en-US" dirty="0">
                <a:solidFill>
                  <a:srgbClr val="215950"/>
                </a:solidFill>
                <a:latin typeface="Segoe UI Semilight" panose="020B0402040204020203" pitchFamily="34" charset="0"/>
                <a:cs typeface="Segoe UI Semilight" panose="020B0402040204020203" pitchFamily="34" charset="0"/>
              </a:rPr>
              <a:t>2. What did you do for you last birthday? </a:t>
            </a:r>
          </a:p>
          <a:p>
            <a:r>
              <a:rPr lang="en-US" dirty="0">
                <a:solidFill>
                  <a:srgbClr val="529392"/>
                </a:solidFill>
                <a:latin typeface="Segoe UI Semilight" panose="020B0402040204020203" pitchFamily="34" charset="0"/>
                <a:cs typeface="Segoe UI Semilight" panose="020B0402040204020203" pitchFamily="34" charset="0"/>
              </a:rPr>
              <a:t>3. Who was your first crush? </a:t>
            </a:r>
          </a:p>
          <a:p>
            <a:r>
              <a:rPr lang="en-US" dirty="0">
                <a:solidFill>
                  <a:srgbClr val="847EAB"/>
                </a:solidFill>
                <a:latin typeface="Segoe UI Semilight" panose="020B0402040204020203" pitchFamily="34" charset="0"/>
                <a:cs typeface="Segoe UI Semilight" panose="020B0402040204020203" pitchFamily="34" charset="0"/>
              </a:rPr>
              <a:t>4. What was the last really difficult thing you had to do? </a:t>
            </a:r>
          </a:p>
          <a:p>
            <a:r>
              <a:rPr lang="en-US" dirty="0">
                <a:solidFill>
                  <a:srgbClr val="B883A1"/>
                </a:solidFill>
                <a:latin typeface="Segoe UI Semilight" panose="020B0402040204020203" pitchFamily="34" charset="0"/>
                <a:cs typeface="Segoe UI Semilight" panose="020B0402040204020203" pitchFamily="34" charset="0"/>
              </a:rPr>
              <a:t>5. Who did you meet last week? </a:t>
            </a:r>
          </a:p>
          <a:p>
            <a:r>
              <a:rPr lang="en-US" dirty="0">
                <a:solidFill>
                  <a:srgbClr val="812354"/>
                </a:solidFill>
                <a:latin typeface="Segoe UI Semilight" panose="020B0402040204020203" pitchFamily="34" charset="0"/>
                <a:cs typeface="Segoe UI Semilight" panose="020B0402040204020203" pitchFamily="34" charset="0"/>
              </a:rPr>
              <a:t>6. Tell me about what you did for the last 24 hours. </a:t>
            </a:r>
          </a:p>
          <a:p>
            <a:r>
              <a:rPr lang="en-US" dirty="0">
                <a:solidFill>
                  <a:srgbClr val="48266E"/>
                </a:solidFill>
                <a:latin typeface="Segoe UI Semilight" panose="020B0402040204020203" pitchFamily="34" charset="0"/>
                <a:cs typeface="Segoe UI Semilight" panose="020B0402040204020203" pitchFamily="34" charset="0"/>
              </a:rPr>
              <a:t>7. When was the last time you were really excited about something? </a:t>
            </a:r>
          </a:p>
          <a:p>
            <a:r>
              <a:rPr lang="en-US" dirty="0">
                <a:solidFill>
                  <a:srgbClr val="215950"/>
                </a:solidFill>
                <a:latin typeface="Segoe UI Semilight" panose="020B0402040204020203" pitchFamily="34" charset="0"/>
                <a:cs typeface="Segoe UI Semilight" panose="020B0402040204020203" pitchFamily="34" charset="0"/>
              </a:rPr>
              <a:t>8. Tell me about where you lived as a child. </a:t>
            </a:r>
          </a:p>
          <a:p>
            <a:r>
              <a:rPr lang="en-US" dirty="0">
                <a:solidFill>
                  <a:srgbClr val="529392"/>
                </a:solidFill>
                <a:latin typeface="Segoe UI Semilight" panose="020B0402040204020203" pitchFamily="34" charset="0"/>
                <a:cs typeface="Segoe UI Semilight" panose="020B0402040204020203" pitchFamily="34" charset="0"/>
              </a:rPr>
              <a:t>9. What was the best meal you ate recently? </a:t>
            </a:r>
          </a:p>
          <a:p>
            <a:r>
              <a:rPr lang="en-US" dirty="0">
                <a:solidFill>
                  <a:srgbClr val="847EAB"/>
                </a:solidFill>
                <a:latin typeface="Segoe UI Semilight" panose="020B0402040204020203" pitchFamily="34" charset="0"/>
                <a:cs typeface="Segoe UI Semilight" panose="020B0402040204020203" pitchFamily="34" charset="0"/>
              </a:rPr>
              <a:t>10. When was the last time you went to a movie theater? What did you see? </a:t>
            </a:r>
          </a:p>
          <a:p>
            <a:r>
              <a:rPr lang="en-US" dirty="0">
                <a:solidFill>
                  <a:srgbClr val="B883A1"/>
                </a:solidFill>
                <a:latin typeface="Segoe UI Semilight" panose="020B0402040204020203" pitchFamily="34" charset="0"/>
                <a:cs typeface="Segoe UI Semilight" panose="020B0402040204020203" pitchFamily="34" charset="0"/>
              </a:rPr>
              <a:t>11. Talk about the last time you were really scared. </a:t>
            </a:r>
          </a:p>
          <a:p>
            <a:r>
              <a:rPr lang="en-US" dirty="0">
                <a:solidFill>
                  <a:srgbClr val="812354"/>
                </a:solidFill>
                <a:latin typeface="Segoe UI Semilight" panose="020B0402040204020203" pitchFamily="34" charset="0"/>
                <a:cs typeface="Segoe UI Semilight" panose="020B0402040204020203" pitchFamily="34" charset="0"/>
              </a:rPr>
              <a:t>12. Tell me about your best or worst school teacher. </a:t>
            </a:r>
          </a:p>
        </p:txBody>
      </p:sp>
    </p:spTree>
    <p:extLst>
      <p:ext uri="{BB962C8B-B14F-4D97-AF65-F5344CB8AC3E}">
        <p14:creationId xmlns:p14="http://schemas.microsoft.com/office/powerpoint/2010/main" val="1039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ángulo 51"/>
          <p:cNvSpPr/>
          <p:nvPr/>
        </p:nvSpPr>
        <p:spPr>
          <a:xfrm>
            <a:off x="1105310" y="1719913"/>
            <a:ext cx="7726737" cy="3968193"/>
          </a:xfrm>
          <a:prstGeom prst="rect">
            <a:avLst/>
          </a:prstGeom>
          <a:blipFill dpi="0" rotWithShape="1">
            <a:blip r:embed="rId2">
              <a:alphaModFix amt="8000"/>
              <a:extLst>
                <a:ext uri="{28A0092B-C50C-407E-A947-70E740481C1C}">
                  <a14:useLocalDpi xmlns:a14="http://schemas.microsoft.com/office/drawing/2010/main" val="0"/>
                </a:ext>
              </a:extLst>
            </a:blip>
            <a:srcRect/>
            <a:stretch>
              <a:fillRect t="-26632" b="-294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4" name="Rectángulo 53"/>
          <p:cNvSpPr/>
          <p:nvPr/>
        </p:nvSpPr>
        <p:spPr>
          <a:xfrm>
            <a:off x="1064080" y="1759663"/>
            <a:ext cx="7800107" cy="3908762"/>
          </a:xfrm>
          <a:prstGeom prst="rect">
            <a:avLst/>
          </a:prstGeom>
        </p:spPr>
        <p:txBody>
          <a:bodyPr wrap="square">
            <a:spAutoFit/>
          </a:bodyPr>
          <a:lstStyle/>
          <a:p>
            <a:r>
              <a:rPr lang="en-GB" dirty="0">
                <a:solidFill>
                  <a:srgbClr val="000000"/>
                </a:solidFill>
                <a:latin typeface="Segoe UI Semibold" panose="020B0702040204020203" pitchFamily="34" charset="0"/>
                <a:cs typeface="Segoe UI Semibold" panose="020B0702040204020203" pitchFamily="34" charset="0"/>
              </a:rPr>
              <a:t>With your classmates, ask and answer the questions in the past tense. </a:t>
            </a:r>
          </a:p>
          <a:p>
            <a:endParaRPr lang="en-GB" sz="1600" dirty="0">
              <a:solidFill>
                <a:srgbClr val="000000"/>
              </a:solidFill>
              <a:latin typeface="Segoe UI Semilight" panose="020B0402040204020203" pitchFamily="34" charset="0"/>
              <a:cs typeface="Segoe UI Semilight" panose="020B0402040204020203" pitchFamily="34" charset="0"/>
            </a:endParaRPr>
          </a:p>
          <a:p>
            <a:r>
              <a:rPr lang="en-GB" dirty="0">
                <a:solidFill>
                  <a:srgbClr val="48266E"/>
                </a:solidFill>
                <a:latin typeface="Segoe UI Semilight" panose="020B0402040204020203" pitchFamily="34" charset="0"/>
                <a:cs typeface="Segoe UI Semilight" panose="020B0402040204020203" pitchFamily="34" charset="0"/>
              </a:rPr>
              <a:t>13. What tech problems annoyed you recently? </a:t>
            </a:r>
          </a:p>
          <a:p>
            <a:r>
              <a:rPr lang="en-GB" dirty="0">
                <a:solidFill>
                  <a:srgbClr val="215950"/>
                </a:solidFill>
                <a:latin typeface="Segoe UI Semilight" panose="020B0402040204020203" pitchFamily="34" charset="0"/>
                <a:cs typeface="Segoe UI Semilight" panose="020B0402040204020203" pitchFamily="34" charset="0"/>
              </a:rPr>
              <a:t>14. What was your first TV like? </a:t>
            </a:r>
          </a:p>
          <a:p>
            <a:r>
              <a:rPr lang="en-GB" dirty="0">
                <a:solidFill>
                  <a:srgbClr val="529392"/>
                </a:solidFill>
                <a:latin typeface="Segoe UI Semilight" panose="020B0402040204020203" pitchFamily="34" charset="0"/>
                <a:cs typeface="Segoe UI Semilight" panose="020B0402040204020203" pitchFamily="34" charset="0"/>
              </a:rPr>
              <a:t>15. What are some events in the past that made you who you are? </a:t>
            </a:r>
          </a:p>
          <a:p>
            <a:r>
              <a:rPr lang="en-GB" dirty="0">
                <a:solidFill>
                  <a:srgbClr val="847EAB"/>
                </a:solidFill>
                <a:latin typeface="Segoe UI Semilight" panose="020B0402040204020203" pitchFamily="34" charset="0"/>
                <a:cs typeface="Segoe UI Semilight" panose="020B0402040204020203" pitchFamily="34" charset="0"/>
              </a:rPr>
              <a:t>16. What bands were popular when you were young? </a:t>
            </a:r>
          </a:p>
          <a:p>
            <a:r>
              <a:rPr lang="en-GB" dirty="0">
                <a:solidFill>
                  <a:srgbClr val="B883A1"/>
                </a:solidFill>
                <a:latin typeface="Segoe UI Semilight" panose="020B0402040204020203" pitchFamily="34" charset="0"/>
                <a:cs typeface="Segoe UI Semilight" panose="020B0402040204020203" pitchFamily="34" charset="0"/>
              </a:rPr>
              <a:t>17. When was the last time you were shocked? </a:t>
            </a:r>
          </a:p>
          <a:p>
            <a:r>
              <a:rPr lang="en-GB" dirty="0">
                <a:solidFill>
                  <a:srgbClr val="812354"/>
                </a:solidFill>
                <a:latin typeface="Segoe UI Semilight" panose="020B0402040204020203" pitchFamily="34" charset="0"/>
                <a:cs typeface="Segoe UI Semilight" panose="020B0402040204020203" pitchFamily="34" charset="0"/>
              </a:rPr>
              <a:t>18. What chores did you have to do when you were young? </a:t>
            </a:r>
          </a:p>
          <a:p>
            <a:r>
              <a:rPr lang="en-GB" dirty="0">
                <a:solidFill>
                  <a:srgbClr val="48266E"/>
                </a:solidFill>
                <a:latin typeface="Segoe UI Semilight" panose="020B0402040204020203" pitchFamily="34" charset="0"/>
                <a:cs typeface="Segoe UI Semilight" panose="020B0402040204020203" pitchFamily="34" charset="0"/>
              </a:rPr>
              <a:t>19. Where did you hang out with your friends last? What did you do? </a:t>
            </a:r>
          </a:p>
          <a:p>
            <a:r>
              <a:rPr lang="en-GB" dirty="0">
                <a:solidFill>
                  <a:srgbClr val="215950"/>
                </a:solidFill>
                <a:latin typeface="Segoe UI Semilight" panose="020B0402040204020203" pitchFamily="34" charset="0"/>
                <a:cs typeface="Segoe UI Semilight" panose="020B0402040204020203" pitchFamily="34" charset="0"/>
              </a:rPr>
              <a:t>20. Who were some of your favorite sports stars in the past? </a:t>
            </a:r>
          </a:p>
          <a:p>
            <a:r>
              <a:rPr lang="en-GB" dirty="0">
                <a:solidFill>
                  <a:srgbClr val="529392"/>
                </a:solidFill>
                <a:latin typeface="Segoe UI Semilight" panose="020B0402040204020203" pitchFamily="34" charset="0"/>
                <a:cs typeface="Segoe UI Semilight" panose="020B0402040204020203" pitchFamily="34" charset="0"/>
              </a:rPr>
              <a:t>21. What did they play? </a:t>
            </a:r>
          </a:p>
          <a:p>
            <a:r>
              <a:rPr lang="en-GB" dirty="0">
                <a:solidFill>
                  <a:srgbClr val="847EAB"/>
                </a:solidFill>
                <a:latin typeface="Segoe UI Semilight" panose="020B0402040204020203" pitchFamily="34" charset="0"/>
                <a:cs typeface="Segoe UI Semilight" panose="020B0402040204020203" pitchFamily="34" charset="0"/>
              </a:rPr>
              <a:t>22. Why were they your favorite? </a:t>
            </a:r>
          </a:p>
          <a:p>
            <a:r>
              <a:rPr lang="en-GB" dirty="0">
                <a:solidFill>
                  <a:srgbClr val="B883A1"/>
                </a:solidFill>
                <a:latin typeface="Segoe UI Semilight" panose="020B0402040204020203" pitchFamily="34" charset="0"/>
                <a:cs typeface="Segoe UI Semilight" panose="020B0402040204020203" pitchFamily="34" charset="0"/>
              </a:rPr>
              <a:t>23. Why were they famous? </a:t>
            </a:r>
          </a:p>
          <a:p>
            <a:r>
              <a:rPr lang="en-GB" dirty="0">
                <a:solidFill>
                  <a:srgbClr val="812354"/>
                </a:solidFill>
                <a:latin typeface="Segoe UI Semilight" panose="020B0402040204020203" pitchFamily="34" charset="0"/>
                <a:cs typeface="Segoe UI Semilight" panose="020B0402040204020203" pitchFamily="34" charset="0"/>
              </a:rPr>
              <a:t>24. What was your best memory from when you were a child? </a:t>
            </a:r>
          </a:p>
        </p:txBody>
      </p:sp>
      <p:sp>
        <p:nvSpPr>
          <p:cNvPr id="55"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VII. </a:t>
            </a:r>
            <a:r>
              <a:rPr lang="es-MX" sz="3200" dirty="0">
                <a:solidFill>
                  <a:srgbClr val="215950"/>
                </a:solidFill>
                <a:latin typeface="Segoe UI" panose="020B0502040204020203" pitchFamily="34" charset="0"/>
                <a:cs typeface="Segoe UI" panose="020B0502040204020203" pitchFamily="34" charset="0"/>
              </a:rPr>
              <a:t>Talking about the Past</a:t>
            </a:r>
            <a:endParaRPr lang="es-MX" sz="3200" b="0" dirty="0">
              <a:solidFill>
                <a:srgbClr val="21595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3147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58" name="Picture 2" descr="Resultado de imagen de mobility as a service&quot;"/>
          <p:cNvPicPr>
            <a:picLocks noChangeAspect="1" noChangeArrowheads="1"/>
          </p:cNvPicPr>
          <p:nvPr/>
        </p:nvPicPr>
        <p:blipFill rotWithShape="1">
          <a:blip r:embed="rId7">
            <a:extLst>
              <a:ext uri="{28A0092B-C50C-407E-A947-70E740481C1C}">
                <a14:useLocalDpi xmlns:a14="http://schemas.microsoft.com/office/drawing/2010/main" val="0"/>
              </a:ext>
            </a:extLst>
          </a:blip>
          <a:srcRect t="25912" b="1"/>
          <a:stretch/>
        </p:blipFill>
        <p:spPr bwMode="auto">
          <a:xfrm>
            <a:off x="1187856" y="2465662"/>
            <a:ext cx="7441654" cy="3454976"/>
          </a:xfrm>
          <a:prstGeom prst="rect">
            <a:avLst/>
          </a:prstGeom>
          <a:noFill/>
          <a:extLst>
            <a:ext uri="{909E8E84-426E-40DD-AFC4-6F175D3DCCD1}">
              <a14:hiddenFill xmlns:a14="http://schemas.microsoft.com/office/drawing/2010/main">
                <a:solidFill>
                  <a:srgbClr val="FFFFFF"/>
                </a:solidFill>
              </a14:hiddenFill>
            </a:ext>
          </a:extLst>
        </p:spPr>
      </p:pic>
      <p:sp>
        <p:nvSpPr>
          <p:cNvPr id="61" name="Rectángulo 60"/>
          <p:cNvSpPr/>
          <p:nvPr/>
        </p:nvSpPr>
        <p:spPr>
          <a:xfrm>
            <a:off x="1064080" y="1759663"/>
            <a:ext cx="7871143" cy="892552"/>
          </a:xfrm>
          <a:prstGeom prst="rect">
            <a:avLst/>
          </a:prstGeom>
        </p:spPr>
        <p:txBody>
          <a:bodyPr wrap="square">
            <a:spAutoFit/>
          </a:bodyPr>
          <a:lstStyle/>
          <a:p>
            <a:r>
              <a:rPr lang="en-GB" dirty="0">
                <a:solidFill>
                  <a:srgbClr val="000000"/>
                </a:solidFill>
                <a:latin typeface="Segoe UI Semilight" panose="020B0402040204020203" pitchFamily="34" charset="0"/>
                <a:cs typeface="Segoe UI Semilight" panose="020B0402040204020203" pitchFamily="34" charset="0"/>
              </a:rPr>
              <a:t>On the topic of travel, name modes of transport and when you use them.</a:t>
            </a:r>
          </a:p>
          <a:p>
            <a:r>
              <a:rPr lang="en-GB" dirty="0">
                <a:solidFill>
                  <a:srgbClr val="000000"/>
                </a:solidFill>
                <a:latin typeface="Segoe UI Semibold" panose="020B0702040204020203" pitchFamily="34" charset="0"/>
                <a:cs typeface="Segoe UI Semibold" panose="020B0702040204020203" pitchFamily="34" charset="0"/>
              </a:rPr>
              <a:t>Example: </a:t>
            </a:r>
            <a:r>
              <a:rPr lang="en-GB" b="1" dirty="0">
                <a:solidFill>
                  <a:srgbClr val="847EAB"/>
                </a:solidFill>
                <a:latin typeface="Segoe Script" panose="030B0504020000000003" pitchFamily="66" charset="0"/>
                <a:cs typeface="Segoe UI Semibold" panose="020B0702040204020203" pitchFamily="34" charset="0"/>
              </a:rPr>
              <a:t>You take a plane when you travel long distances .</a:t>
            </a:r>
          </a:p>
          <a:p>
            <a:endParaRPr lang="en-GB" sz="1600" dirty="0">
              <a:solidFill>
                <a:srgbClr val="000000"/>
              </a:solidFill>
              <a:latin typeface="Segoe UI Semilight" panose="020B0402040204020203" pitchFamily="34" charset="0"/>
              <a:cs typeface="Segoe UI Semilight" panose="020B0402040204020203" pitchFamily="34" charset="0"/>
            </a:endParaRPr>
          </a:p>
        </p:txBody>
      </p:sp>
      <p:sp>
        <p:nvSpPr>
          <p:cNvPr id="62"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a:t>
            </a:r>
            <a:r>
              <a:rPr lang="es-MX" sz="3200" dirty="0">
                <a:solidFill>
                  <a:schemeClr val="tx1">
                    <a:lumMod val="85000"/>
                    <a:lumOff val="15000"/>
                  </a:schemeClr>
                </a:solidFill>
                <a:latin typeface="Segoe UI Semibold" panose="020B0702040204020203" pitchFamily="34" charset="0"/>
                <a:cs typeface="Segoe UI Semibold" panose="020B0702040204020203" pitchFamily="34" charset="0"/>
              </a:rPr>
              <a:t>VIII</a:t>
            </a: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s-MX" sz="3200" dirty="0">
                <a:solidFill>
                  <a:srgbClr val="847EAB"/>
                </a:solidFill>
                <a:latin typeface="Segoe UI" panose="020B0502040204020203" pitchFamily="34" charset="0"/>
                <a:cs typeface="Segoe UI" panose="020B0502040204020203" pitchFamily="34" charset="0"/>
              </a:rPr>
              <a:t>Modes of Transport</a:t>
            </a:r>
            <a:endParaRPr lang="es-MX" sz="3200" b="0" dirty="0">
              <a:solidFill>
                <a:srgbClr val="847EA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9378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67"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a:t>
            </a:r>
            <a:r>
              <a:rPr lang="es-MX" sz="3200" dirty="0">
                <a:solidFill>
                  <a:schemeClr val="tx1">
                    <a:lumMod val="85000"/>
                    <a:lumOff val="15000"/>
                  </a:schemeClr>
                </a:solidFill>
                <a:latin typeface="Segoe UI Semibold" panose="020B0702040204020203" pitchFamily="34" charset="0"/>
                <a:cs typeface="Segoe UI Semibold" panose="020B0702040204020203" pitchFamily="34" charset="0"/>
              </a:rPr>
              <a:t>VIII</a:t>
            </a: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s-MX" sz="3200" dirty="0">
                <a:solidFill>
                  <a:srgbClr val="847EAB"/>
                </a:solidFill>
                <a:latin typeface="Segoe UI" panose="020B0502040204020203" pitchFamily="34" charset="0"/>
                <a:cs typeface="Segoe UI" panose="020B0502040204020203" pitchFamily="34" charset="0"/>
              </a:rPr>
              <a:t>Modes of Transport</a:t>
            </a:r>
            <a:endParaRPr lang="es-MX" sz="3200" b="0" dirty="0">
              <a:solidFill>
                <a:srgbClr val="847EAB"/>
              </a:solidFill>
              <a:latin typeface="Segoe UI" panose="020B0502040204020203" pitchFamily="34" charset="0"/>
              <a:cs typeface="Segoe UI" panose="020B0502040204020203" pitchFamily="34" charset="0"/>
            </a:endParaRPr>
          </a:p>
        </p:txBody>
      </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58" name="Picture 2" descr="Resultado de imagen de mobility as a service&quot;"/>
          <p:cNvPicPr>
            <a:picLocks noChangeAspect="1" noChangeArrowheads="1"/>
          </p:cNvPicPr>
          <p:nvPr/>
        </p:nvPicPr>
        <p:blipFill rotWithShape="1">
          <a:blip r:embed="rId7">
            <a:extLst>
              <a:ext uri="{28A0092B-C50C-407E-A947-70E740481C1C}">
                <a14:useLocalDpi xmlns:a14="http://schemas.microsoft.com/office/drawing/2010/main" val="0"/>
              </a:ext>
            </a:extLst>
          </a:blip>
          <a:srcRect t="25912" b="1"/>
          <a:stretch/>
        </p:blipFill>
        <p:spPr bwMode="auto">
          <a:xfrm>
            <a:off x="1187856" y="2465662"/>
            <a:ext cx="7441654" cy="3454976"/>
          </a:xfrm>
          <a:prstGeom prst="rect">
            <a:avLst/>
          </a:prstGeom>
          <a:noFill/>
          <a:extLst>
            <a:ext uri="{909E8E84-426E-40DD-AFC4-6F175D3DCCD1}">
              <a14:hiddenFill xmlns:a14="http://schemas.microsoft.com/office/drawing/2010/main">
                <a:solidFill>
                  <a:srgbClr val="FFFFFF"/>
                </a:solidFill>
              </a14:hiddenFill>
            </a:ext>
          </a:extLst>
        </p:spPr>
      </p:pic>
      <p:sp>
        <p:nvSpPr>
          <p:cNvPr id="61" name="Rectángulo 60"/>
          <p:cNvSpPr/>
          <p:nvPr/>
        </p:nvSpPr>
        <p:spPr>
          <a:xfrm>
            <a:off x="1064080" y="1759663"/>
            <a:ext cx="7871143" cy="892552"/>
          </a:xfrm>
          <a:prstGeom prst="rect">
            <a:avLst/>
          </a:prstGeom>
        </p:spPr>
        <p:txBody>
          <a:bodyPr wrap="square">
            <a:spAutoFit/>
          </a:bodyPr>
          <a:lstStyle/>
          <a:p>
            <a:r>
              <a:rPr lang="en-GB" dirty="0">
                <a:solidFill>
                  <a:srgbClr val="000000"/>
                </a:solidFill>
                <a:latin typeface="Segoe UI Semilight" panose="020B0402040204020203" pitchFamily="34" charset="0"/>
                <a:cs typeface="Segoe UI Semilight" panose="020B0402040204020203" pitchFamily="34" charset="0"/>
              </a:rPr>
              <a:t>Now say the mode of transport and the last time you used it in the past. </a:t>
            </a:r>
          </a:p>
          <a:p>
            <a:r>
              <a:rPr lang="en-GB" dirty="0">
                <a:solidFill>
                  <a:srgbClr val="000000"/>
                </a:solidFill>
                <a:latin typeface="Segoe UI Semibold" panose="020B0702040204020203" pitchFamily="34" charset="0"/>
                <a:cs typeface="Segoe UI Semibold" panose="020B0702040204020203" pitchFamily="34" charset="0"/>
              </a:rPr>
              <a:t>Example: </a:t>
            </a:r>
            <a:r>
              <a:rPr lang="en-GB" b="1" dirty="0">
                <a:solidFill>
                  <a:srgbClr val="847EAB"/>
                </a:solidFill>
                <a:latin typeface="Segoe Script" panose="030B0504020000000003" pitchFamily="66" charset="0"/>
                <a:cs typeface="Segoe UI Semibold" panose="020B0702040204020203" pitchFamily="34" charset="0"/>
              </a:rPr>
              <a:t>I took a train last month. I rode my bike yesterday.</a:t>
            </a:r>
          </a:p>
          <a:p>
            <a:endParaRPr lang="en-GB" sz="1600" dirty="0">
              <a:solidFill>
                <a:srgbClr val="00000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8608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67"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IX. </a:t>
            </a:r>
            <a:r>
              <a:rPr lang="es-MX" sz="3200" dirty="0">
                <a:solidFill>
                  <a:srgbClr val="B883A1"/>
                </a:solidFill>
                <a:latin typeface="Segoe UI" panose="020B0502040204020203" pitchFamily="34" charset="0"/>
                <a:cs typeface="Segoe UI" panose="020B0502040204020203" pitchFamily="34" charset="0"/>
              </a:rPr>
              <a:t>My Last Trip</a:t>
            </a:r>
            <a:endParaRPr lang="es-MX" sz="3200" b="0" dirty="0">
              <a:solidFill>
                <a:srgbClr val="B883A1"/>
              </a:solidFill>
              <a:latin typeface="Segoe UI" panose="020B0502040204020203" pitchFamily="34" charset="0"/>
              <a:cs typeface="Segoe UI" panose="020B0502040204020203" pitchFamily="34" charset="0"/>
            </a:endParaRPr>
          </a:p>
        </p:txBody>
      </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4" name="Rectángulo 53"/>
          <p:cNvSpPr/>
          <p:nvPr/>
        </p:nvSpPr>
        <p:spPr>
          <a:xfrm>
            <a:off x="1064080" y="1759663"/>
            <a:ext cx="4032355" cy="4575612"/>
          </a:xfrm>
          <a:prstGeom prst="rect">
            <a:avLst/>
          </a:prstGeom>
        </p:spPr>
        <p:txBody>
          <a:bodyPr wrap="square">
            <a:spAutoFit/>
          </a:bodyPr>
          <a:lstStyle/>
          <a:p>
            <a:r>
              <a:rPr lang="en-GB" dirty="0">
                <a:solidFill>
                  <a:srgbClr val="000000"/>
                </a:solidFill>
                <a:latin typeface="Segoe UI Semibold" panose="020B0702040204020203" pitchFamily="34" charset="0"/>
                <a:cs typeface="Segoe UI Semibold" panose="020B0702040204020203" pitchFamily="34" charset="0"/>
              </a:rPr>
              <a:t>Describe your last trip into nature. </a:t>
            </a:r>
          </a:p>
          <a:p>
            <a:endParaRPr lang="en-GB" dirty="0">
              <a:solidFill>
                <a:srgbClr val="000000"/>
              </a:solidFill>
              <a:latin typeface="Segoe UI Semibold" panose="020B0702040204020203" pitchFamily="34" charset="0"/>
              <a:cs typeface="Segoe UI Semibold" panose="020B0702040204020203" pitchFamily="34" charset="0"/>
            </a:endParaRPr>
          </a:p>
          <a:p>
            <a:r>
              <a:rPr lang="en-GB" dirty="0">
                <a:solidFill>
                  <a:srgbClr val="000000"/>
                </a:solidFill>
                <a:latin typeface="Segoe UI Semilight" panose="020B0402040204020203" pitchFamily="34" charset="0"/>
                <a:cs typeface="Segoe UI Semilight" panose="020B0402040204020203" pitchFamily="34" charset="0"/>
              </a:rPr>
              <a:t>Use the past tense, modes of transport and places in nature that you saw. </a:t>
            </a:r>
          </a:p>
          <a:p>
            <a:endParaRPr lang="en-GB" sz="1600" dirty="0">
              <a:solidFill>
                <a:srgbClr val="000000"/>
              </a:solidFill>
              <a:latin typeface="Segoe UI Semilight" panose="020B0402040204020203" pitchFamily="34" charset="0"/>
              <a:cs typeface="Segoe UI Semilight" panose="020B0402040204020203" pitchFamily="34" charset="0"/>
            </a:endParaRPr>
          </a:p>
          <a:p>
            <a:r>
              <a:rPr lang="en-GB" dirty="0">
                <a:solidFill>
                  <a:srgbClr val="000000"/>
                </a:solidFill>
                <a:latin typeface="Segoe UI Semilight" panose="020B0402040204020203" pitchFamily="34" charset="0"/>
                <a:cs typeface="Segoe UI Semilight" panose="020B0402040204020203" pitchFamily="34" charset="0"/>
              </a:rPr>
              <a:t>You can use the questions below:</a:t>
            </a:r>
            <a:endParaRPr lang="en-GB" sz="1600" dirty="0">
              <a:solidFill>
                <a:srgbClr val="000000"/>
              </a:solidFill>
              <a:latin typeface="Segoe UI Semilight" panose="020B0402040204020203" pitchFamily="34" charset="0"/>
              <a:cs typeface="Segoe UI Semilight" panose="020B0402040204020203" pitchFamily="34" charset="0"/>
            </a:endParaRPr>
          </a:p>
          <a:p>
            <a:endParaRPr lang="en-GB" sz="1600" dirty="0">
              <a:solidFill>
                <a:srgbClr val="000000"/>
              </a:solidFill>
              <a:latin typeface="Segoe UI Semilight" panose="020B0402040204020203" pitchFamily="34" charset="0"/>
              <a:cs typeface="Segoe UI Semilight" panose="020B0402040204020203" pitchFamily="34" charset="0"/>
            </a:endParaRPr>
          </a:p>
          <a:p>
            <a:pPr marL="342900" indent="-342900">
              <a:spcBef>
                <a:spcPts val="300"/>
              </a:spcBef>
              <a:buFont typeface="+mj-lt"/>
              <a:buAutoNum type="arabicPeriod"/>
            </a:pPr>
            <a:r>
              <a:rPr lang="en-GB" b="1" dirty="0">
                <a:solidFill>
                  <a:srgbClr val="48266E"/>
                </a:solidFill>
                <a:latin typeface="Segoe Script" panose="030B0504020000000003" pitchFamily="66" charset="0"/>
                <a:cs typeface="Segoe UI Semilight" panose="020B0402040204020203" pitchFamily="34" charset="0"/>
              </a:rPr>
              <a:t>Where did you go? </a:t>
            </a:r>
          </a:p>
          <a:p>
            <a:pPr marL="342900" indent="-342900">
              <a:spcBef>
                <a:spcPts val="300"/>
              </a:spcBef>
              <a:buFont typeface="+mj-lt"/>
              <a:buAutoNum type="arabicPeriod"/>
            </a:pPr>
            <a:r>
              <a:rPr lang="en-GB" b="1" dirty="0">
                <a:solidFill>
                  <a:srgbClr val="215950"/>
                </a:solidFill>
                <a:latin typeface="Segoe Script" panose="030B0504020000000003" pitchFamily="66" charset="0"/>
                <a:cs typeface="Segoe UI Semilight" panose="020B0402040204020203" pitchFamily="34" charset="0"/>
              </a:rPr>
              <a:t>When did you travel?</a:t>
            </a:r>
          </a:p>
          <a:p>
            <a:pPr marL="342900" indent="-342900">
              <a:spcBef>
                <a:spcPts val="300"/>
              </a:spcBef>
              <a:buFont typeface="+mj-lt"/>
              <a:buAutoNum type="arabicPeriod"/>
            </a:pPr>
            <a:r>
              <a:rPr lang="en-GB" b="1" dirty="0">
                <a:solidFill>
                  <a:srgbClr val="529392"/>
                </a:solidFill>
                <a:latin typeface="Segoe Script" panose="030B0504020000000003" pitchFamily="66" charset="0"/>
                <a:cs typeface="Segoe UI Semilight" panose="020B0402040204020203" pitchFamily="34" charset="0"/>
              </a:rPr>
              <a:t>Who went with you?</a:t>
            </a:r>
          </a:p>
          <a:p>
            <a:pPr marL="342900" indent="-342900">
              <a:spcBef>
                <a:spcPts val="300"/>
              </a:spcBef>
              <a:buFont typeface="+mj-lt"/>
              <a:buAutoNum type="arabicPeriod"/>
            </a:pPr>
            <a:r>
              <a:rPr lang="en-GB" b="1" dirty="0">
                <a:solidFill>
                  <a:srgbClr val="847EAB"/>
                </a:solidFill>
                <a:latin typeface="Segoe Script" panose="030B0504020000000003" pitchFamily="66" charset="0"/>
                <a:cs typeface="Segoe UI Semilight" panose="020B0402040204020203" pitchFamily="34" charset="0"/>
              </a:rPr>
              <a:t>How did you arrive? </a:t>
            </a:r>
          </a:p>
          <a:p>
            <a:pPr marL="342900" indent="-342900">
              <a:spcBef>
                <a:spcPts val="300"/>
              </a:spcBef>
              <a:buFont typeface="+mj-lt"/>
              <a:buAutoNum type="arabicPeriod"/>
            </a:pPr>
            <a:r>
              <a:rPr lang="en-GB" b="1" dirty="0">
                <a:solidFill>
                  <a:srgbClr val="B883A1"/>
                </a:solidFill>
                <a:latin typeface="Segoe Script" panose="030B0504020000000003" pitchFamily="66" charset="0"/>
                <a:cs typeface="Segoe UI Semilight" panose="020B0402040204020203" pitchFamily="34" charset="0"/>
              </a:rPr>
              <a:t>What did you do there?</a:t>
            </a:r>
          </a:p>
          <a:p>
            <a:pPr marL="342900" indent="-342900">
              <a:spcBef>
                <a:spcPts val="300"/>
              </a:spcBef>
              <a:buFont typeface="+mj-lt"/>
              <a:buAutoNum type="arabicPeriod"/>
            </a:pPr>
            <a:r>
              <a:rPr lang="en-GB" b="1" dirty="0">
                <a:solidFill>
                  <a:srgbClr val="812354"/>
                </a:solidFill>
                <a:latin typeface="Segoe Script" panose="030B0504020000000003" pitchFamily="66" charset="0"/>
                <a:cs typeface="Segoe UI Semilight" panose="020B0402040204020203" pitchFamily="34" charset="0"/>
              </a:rPr>
              <a:t>What was the best thing</a:t>
            </a:r>
          </a:p>
          <a:p>
            <a:pPr>
              <a:spcBef>
                <a:spcPts val="300"/>
              </a:spcBef>
            </a:pPr>
            <a:r>
              <a:rPr lang="en-GB" b="1" dirty="0">
                <a:solidFill>
                  <a:srgbClr val="812354"/>
                </a:solidFill>
                <a:latin typeface="Segoe Script" panose="030B0504020000000003" pitchFamily="66" charset="0"/>
                <a:cs typeface="Segoe UI Semilight" panose="020B0402040204020203" pitchFamily="34" charset="0"/>
              </a:rPr>
              <a:t>that you saw there? Why?</a:t>
            </a:r>
          </a:p>
          <a:p>
            <a:endParaRPr lang="en-GB" dirty="0">
              <a:latin typeface="Segoe UI Semilight" panose="020B0402040204020203" pitchFamily="34" charset="0"/>
              <a:cs typeface="Segoe UI Semilight" panose="020B0402040204020203" pitchFamily="34" charset="0"/>
            </a:endParaRPr>
          </a:p>
        </p:txBody>
      </p:sp>
      <p:pic>
        <p:nvPicPr>
          <p:cNvPr id="34818" name="Picture 2" descr="Resultado de imagen de travel vector illustration&quot;"/>
          <p:cNvPicPr>
            <a:picLocks noChangeAspect="1" noChangeArrowheads="1"/>
          </p:cNvPicPr>
          <p:nvPr/>
        </p:nvPicPr>
        <p:blipFill rotWithShape="1">
          <a:blip r:embed="rId7">
            <a:extLst>
              <a:ext uri="{28A0092B-C50C-407E-A947-70E740481C1C}">
                <a14:useLocalDpi xmlns:a14="http://schemas.microsoft.com/office/drawing/2010/main" val="0"/>
              </a:ext>
            </a:extLst>
          </a:blip>
          <a:srcRect l="19058" r="20455"/>
          <a:stretch/>
        </p:blipFill>
        <p:spPr bwMode="auto">
          <a:xfrm>
            <a:off x="5136776" y="1821380"/>
            <a:ext cx="3455894" cy="39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39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75" name="Rectángulo 74">
            <a:extLst>
              <a:ext uri="{FF2B5EF4-FFF2-40B4-BE49-F238E27FC236}">
                <a16:creationId xmlns:a16="http://schemas.microsoft.com/office/drawing/2014/main" id="{73D551C6-DFAE-4713-86E0-07A5E98A4994}"/>
              </a:ext>
            </a:extLst>
          </p:cNvPr>
          <p:cNvSpPr/>
          <p:nvPr/>
        </p:nvSpPr>
        <p:spPr>
          <a:xfrm>
            <a:off x="1066992" y="1722236"/>
            <a:ext cx="7739353" cy="2108269"/>
          </a:xfrm>
          <a:prstGeom prst="rect">
            <a:avLst/>
          </a:prstGeom>
        </p:spPr>
        <p:txBody>
          <a:bodyPr wrap="square">
            <a:spAutoFit/>
          </a:bodyPr>
          <a:lstStyle/>
          <a:p>
            <a:pPr lvl="0" algn="l" eaLnBrk="0" fontAlgn="base" hangingPunct="0">
              <a:spcBef>
                <a:spcPct val="0"/>
              </a:spcBef>
              <a:spcAft>
                <a:spcPct val="0"/>
              </a:spcAft>
            </a:pPr>
            <a:r>
              <a:rPr lang="en-US" altLang="es-MX" sz="1700" b="1" dirty="0">
                <a:solidFill>
                  <a:schemeClr val="tx1">
                    <a:lumMod val="75000"/>
                    <a:lumOff val="25000"/>
                  </a:schemeClr>
                </a:solidFill>
                <a:latin typeface="Segoe UI Semibold" panose="020B0702040204020203" pitchFamily="34" charset="0"/>
                <a:cs typeface="Segoe UI Semibold" panose="020B0702040204020203" pitchFamily="34" charset="0"/>
              </a:rPr>
              <a:t>What have I learnt today?</a:t>
            </a:r>
          </a:p>
          <a:p>
            <a:pPr lvl="0" algn="l" eaLnBrk="0" fontAlgn="base" hangingPunct="0">
              <a:spcBef>
                <a:spcPct val="0"/>
              </a:spcBef>
              <a:spcAft>
                <a:spcPct val="0"/>
              </a:spcAft>
            </a:pPr>
            <a:endParaRPr lang="es-MX" altLang="es-MX" sz="1600" b="1" dirty="0">
              <a:solidFill>
                <a:schemeClr val="tx1">
                  <a:lumMod val="75000"/>
                  <a:lumOff val="25000"/>
                </a:schemeClr>
              </a:solidFill>
              <a:latin typeface="Segoe UI Semibold" panose="020B0702040204020203" pitchFamily="34" charset="0"/>
              <a:cs typeface="Segoe UI Semibold" panose="020B0702040204020203" pitchFamily="34" charset="0"/>
            </a:endParaRPr>
          </a:p>
          <a:p>
            <a:pPr lvl="0" eaLnBrk="0" fontAlgn="base">
              <a:spcBef>
                <a:spcPct val="0"/>
              </a:spcBef>
              <a:spcAft>
                <a:spcPct val="0"/>
              </a:spcAft>
            </a:pPr>
            <a:r>
              <a:rPr lang="en-US" altLang="es-MX" sz="1700" b="1" dirty="0">
                <a:solidFill>
                  <a:srgbClr val="812354"/>
                </a:solidFill>
                <a:latin typeface="Segoe Script" panose="030B0504020000000003" pitchFamily="66" charset="0"/>
                <a:cs typeface="Segoe UI Semilight" panose="020B0402040204020203" pitchFamily="34" charset="0"/>
              </a:rPr>
              <a:t>You can now </a:t>
            </a:r>
            <a:r>
              <a:rPr lang="en-GB" altLang="es-MX" sz="1700" b="1" dirty="0">
                <a:solidFill>
                  <a:srgbClr val="812354"/>
                </a:solidFill>
                <a:latin typeface="Segoe Script" panose="030B0504020000000003" pitchFamily="66" charset="0"/>
                <a:cs typeface="Segoe UI Semilight" panose="020B0402040204020203" pitchFamily="34" charset="0"/>
              </a:rPr>
              <a:t>recognize vocabulary related to nature, distinguish between a fact and an opinion, talk about and order events in the past, as well as discuss the topic of travel.</a:t>
            </a:r>
          </a:p>
          <a:p>
            <a:pPr lvl="0" eaLnBrk="0" fontAlgn="base">
              <a:spcBef>
                <a:spcPct val="0"/>
              </a:spcBef>
              <a:spcAft>
                <a:spcPct val="0"/>
              </a:spcAft>
            </a:pPr>
            <a:endParaRPr lang="en-US" altLang="es-MX" sz="1500" b="1" dirty="0">
              <a:solidFill>
                <a:srgbClr val="812354"/>
              </a:solidFill>
              <a:latin typeface="Segoe Script" panose="030B0504020000000003" pitchFamily="66" charset="0"/>
              <a:cs typeface="Segoe UI Semilight" panose="020B0402040204020203" pitchFamily="34" charset="0"/>
            </a:endParaRPr>
          </a:p>
          <a:p>
            <a:pPr lvl="0" eaLnBrk="0" fontAlgn="base">
              <a:spcBef>
                <a:spcPct val="0"/>
              </a:spcBef>
              <a:spcAft>
                <a:spcPct val="0"/>
              </a:spcAft>
            </a:pPr>
            <a:endParaRPr lang="en-US" altLang="es-MX" sz="1500" dirty="0">
              <a:solidFill>
                <a:srgbClr val="9D2B66"/>
              </a:solidFill>
              <a:latin typeface="Segoe Script" panose="030B0504020000000003" pitchFamily="66" charset="0"/>
              <a:cs typeface="Segoe UI Semilight" panose="020B0402040204020203" pitchFamily="34" charset="0"/>
            </a:endParaRPr>
          </a:p>
          <a:p>
            <a:pPr lvl="0" algn="l" eaLnBrk="0" fontAlgn="base" hangingPunct="0">
              <a:spcBef>
                <a:spcPct val="0"/>
              </a:spcBef>
              <a:spcAft>
                <a:spcPct val="0"/>
              </a:spcAft>
            </a:pPr>
            <a:endParaRPr lang="en-US" altLang="es-MX" sz="17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78" name="Marcador de contenido 2">
            <a:extLst>
              <a:ext uri="{FF2B5EF4-FFF2-40B4-BE49-F238E27FC236}">
                <a16:creationId xmlns:a16="http://schemas.microsoft.com/office/drawing/2014/main" id="{7B40CBF0-A2AF-4355-B0B1-1EEE811B4E8E}"/>
              </a:ext>
            </a:extLst>
          </p:cNvPr>
          <p:cNvSpPr txBox="1">
            <a:spLocks/>
          </p:cNvSpPr>
          <p:nvPr/>
        </p:nvSpPr>
        <p:spPr>
          <a:xfrm>
            <a:off x="1050940" y="1040392"/>
            <a:ext cx="7934802"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X. </a:t>
            </a:r>
            <a:r>
              <a:rPr lang="en-US" sz="3200" dirty="0">
                <a:solidFill>
                  <a:srgbClr val="812354"/>
                </a:solidFill>
                <a:latin typeface="Segoe UI" panose="020B0502040204020203" pitchFamily="34" charset="0"/>
                <a:cs typeface="Segoe UI" panose="020B0502040204020203" pitchFamily="34" charset="0"/>
              </a:rPr>
              <a:t>What have I learnt today?</a:t>
            </a:r>
            <a:endParaRPr lang="es-MX" sz="3200" dirty="0">
              <a:solidFill>
                <a:srgbClr val="812354"/>
              </a:solidFill>
              <a:latin typeface="Segoe UI" panose="020B0502040204020203" pitchFamily="34" charset="0"/>
              <a:cs typeface="Segoe UI" panose="020B0502040204020203" pitchFamily="34" charset="0"/>
            </a:endParaRPr>
          </a:p>
        </p:txBody>
      </p:sp>
      <p:pic>
        <p:nvPicPr>
          <p:cNvPr id="51" name="Imagen 50">
            <a:extLst>
              <a:ext uri="{FF2B5EF4-FFF2-40B4-BE49-F238E27FC236}">
                <a16:creationId xmlns:a16="http://schemas.microsoft.com/office/drawing/2014/main" id="{0C1C4E5D-C914-4AE4-831D-73229A4E065F}"/>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4" name="Folded Corner 36">
            <a:extLst>
              <a:ext uri="{FF2B5EF4-FFF2-40B4-BE49-F238E27FC236}">
                <a16:creationId xmlns:a16="http://schemas.microsoft.com/office/drawing/2014/main" id="{EB62DD74-78E0-4E35-8E82-8C652A9AB2FC}"/>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5" name="Folded Corner 37">
            <a:extLst>
              <a:ext uri="{FF2B5EF4-FFF2-40B4-BE49-F238E27FC236}">
                <a16:creationId xmlns:a16="http://schemas.microsoft.com/office/drawing/2014/main" id="{E95B8139-FDDF-4855-AF13-E8936A794694}"/>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53" name="Picture 2" descr="women's white tank top on top of the hill"/>
          <p:cNvPicPr>
            <a:picLocks noChangeAspect="1" noChangeArrowheads="1"/>
          </p:cNvPicPr>
          <p:nvPr/>
        </p:nvPicPr>
        <p:blipFill rotWithShape="1">
          <a:blip r:embed="rId7">
            <a:extLst>
              <a:ext uri="{28A0092B-C50C-407E-A947-70E740481C1C}">
                <a14:useLocalDpi xmlns:a14="http://schemas.microsoft.com/office/drawing/2010/main" val="0"/>
              </a:ext>
            </a:extLst>
          </a:blip>
          <a:srcRect t="22555" b="25535"/>
          <a:stretch/>
        </p:blipFill>
        <p:spPr bwMode="auto">
          <a:xfrm>
            <a:off x="1144710" y="3133847"/>
            <a:ext cx="7495580" cy="2595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59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ángulo 150">
            <a:extLst>
              <a:ext uri="{FF2B5EF4-FFF2-40B4-BE49-F238E27FC236}">
                <a16:creationId xmlns:a16="http://schemas.microsoft.com/office/drawing/2014/main" id="{01353CB1-30D3-4290-B8C3-F505D638E006}"/>
              </a:ext>
            </a:extLst>
          </p:cNvPr>
          <p:cNvSpPr/>
          <p:nvPr/>
        </p:nvSpPr>
        <p:spPr>
          <a:xfrm>
            <a:off x="941461" y="1035135"/>
            <a:ext cx="8037476" cy="5001000"/>
          </a:xfrm>
          <a:prstGeom prst="rect">
            <a:avLst/>
          </a:prstGeom>
          <a:blipFill dpi="0" rotWithShape="1">
            <a:blip r:embed="rId3">
              <a:alphaModFix amt="8000"/>
              <a:extLst>
                <a:ext uri="{28A0092B-C50C-407E-A947-70E740481C1C}">
                  <a14:useLocalDpi xmlns:a14="http://schemas.microsoft.com/office/drawing/2010/main" val="0"/>
                </a:ext>
              </a:extLst>
            </a:blip>
            <a:srcRect/>
            <a:stretch>
              <a:fillRect t="-129156" b="-20836"/>
            </a:stretch>
          </a:bli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44" name="Imagen 143">
            <a:extLst>
              <a:ext uri="{FF2B5EF4-FFF2-40B4-BE49-F238E27FC236}">
                <a16:creationId xmlns:a16="http://schemas.microsoft.com/office/drawing/2014/main" id="{75397CA6-B8A0-4001-8088-1A690F1211FD}"/>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156" name="Rectángulo 155">
            <a:extLst>
              <a:ext uri="{FF2B5EF4-FFF2-40B4-BE49-F238E27FC236}">
                <a16:creationId xmlns:a16="http://schemas.microsoft.com/office/drawing/2014/main" id="{10BF82B8-069C-4BAF-B98C-3BCD17505FD6}"/>
              </a:ext>
            </a:extLst>
          </p:cNvPr>
          <p:cNvSpPr/>
          <p:nvPr/>
        </p:nvSpPr>
        <p:spPr>
          <a:xfrm>
            <a:off x="1067005" y="1686119"/>
            <a:ext cx="8211148" cy="4231928"/>
          </a:xfrm>
          <a:prstGeom prst="rect">
            <a:avLst/>
          </a:prstGeom>
        </p:spPr>
        <p:txBody>
          <a:bodyPr wrap="square">
            <a:spAutoFit/>
          </a:bodyPr>
          <a:lstStyle/>
          <a:p>
            <a:pPr algn="l"/>
            <a:r>
              <a:rPr lang="en-US" sz="1500" b="0" dirty="0">
                <a:solidFill>
                  <a:schemeClr val="tx1">
                    <a:lumMod val="85000"/>
                    <a:lumOff val="15000"/>
                  </a:schemeClr>
                </a:solidFill>
                <a:latin typeface="Segoe UI Semibold" panose="020B0702040204020203" pitchFamily="34" charset="0"/>
                <a:cs typeface="Segoe UI Semibold" panose="020B0702040204020203" pitchFamily="34" charset="0"/>
              </a:rPr>
              <a:t>Welcome to this live videoconference class! </a:t>
            </a: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r>
              <a:rPr lang="en-US" sz="1500" b="0" dirty="0">
                <a:solidFill>
                  <a:schemeClr val="tx1">
                    <a:lumMod val="85000"/>
                    <a:lumOff val="15000"/>
                  </a:schemeClr>
                </a:solidFill>
                <a:latin typeface="Segoe UI Semilight" panose="020B0402040204020203" pitchFamily="34" charset="0"/>
                <a:cs typeface="Segoe UI Semilight" panose="020B0402040204020203" pitchFamily="34" charset="0"/>
              </a:rPr>
              <a:t>In this final part of the chapter, you’ll put into practice everything you’ve learnt in the previous steps through dialogues, monologues, group discussion, games and other fun exercises. </a:t>
            </a:r>
          </a:p>
          <a:p>
            <a:pPr algn="l"/>
            <a:endParaRPr lang="en-US" sz="10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n-US" sz="1500" b="0" dirty="0">
                <a:solidFill>
                  <a:schemeClr val="tx1">
                    <a:lumMod val="85000"/>
                    <a:lumOff val="15000"/>
                  </a:schemeClr>
                </a:solidFill>
                <a:latin typeface="Segoe UI Semilight" panose="020B0402040204020203" pitchFamily="34" charset="0"/>
                <a:cs typeface="Segoe UI Semilight" panose="020B0402040204020203" pitchFamily="34" charset="0"/>
              </a:rPr>
              <a:t>The class is an important moment through which you can interact with your teacher and classmates in the contextualized situations from your virtual journey to learn English aboard. </a:t>
            </a: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r>
              <a:rPr lang="en-US" sz="1500" b="0" dirty="0">
                <a:solidFill>
                  <a:schemeClr val="tx1">
                    <a:lumMod val="85000"/>
                    <a:lumOff val="15000"/>
                  </a:schemeClr>
                </a:solidFill>
                <a:latin typeface="Segoe UI Semibold" panose="020B0702040204020203" pitchFamily="34" charset="0"/>
                <a:cs typeface="Segoe UI Semibold" panose="020B0702040204020203" pitchFamily="34" charset="0"/>
              </a:rPr>
              <a:t>Good luck! </a:t>
            </a:r>
          </a:p>
          <a:p>
            <a:pPr algn="l"/>
            <a:endParaRPr lang="en-US" sz="1400" b="0" dirty="0">
              <a:solidFill>
                <a:schemeClr val="tx1">
                  <a:lumMod val="85000"/>
                  <a:lumOff val="15000"/>
                </a:schemeClr>
              </a:solidFill>
              <a:latin typeface="Segoe UI" panose="020B0502040204020203" pitchFamily="34" charset="0"/>
              <a:cs typeface="Segoe UI" panose="020B0502040204020203" pitchFamily="34" charset="0"/>
            </a:endParaRPr>
          </a:p>
          <a:p>
            <a:pPr algn="l"/>
            <a:r>
              <a:rPr lang="es-ES" sz="1500" b="0" dirty="0">
                <a:solidFill>
                  <a:schemeClr val="tx1">
                    <a:lumMod val="85000"/>
                    <a:lumOff val="15000"/>
                  </a:schemeClr>
                </a:solidFill>
                <a:latin typeface="Segoe UI Semibold" panose="020B0702040204020203" pitchFamily="34" charset="0"/>
                <a:cs typeface="Segoe UI Semibold" panose="020B0702040204020203" pitchFamily="34" charset="0"/>
              </a:rPr>
              <a:t>¡Bienvenido / Bienvenida a esta clase por videoconferencia en vivo! </a:t>
            </a:r>
          </a:p>
          <a:p>
            <a:pPr algn="l"/>
            <a:endParaRPr lang="es-ES" sz="1000" b="0" dirty="0">
              <a:solidFill>
                <a:schemeClr val="tx1">
                  <a:lumMod val="85000"/>
                  <a:lumOff val="15000"/>
                </a:schemeClr>
              </a:solidFill>
              <a:latin typeface="Segoe UI" panose="020B0502040204020203" pitchFamily="34" charset="0"/>
              <a:cs typeface="Segoe UI" panose="020B0502040204020203" pitchFamily="34" charset="0"/>
            </a:endParaRPr>
          </a:p>
          <a:p>
            <a:pPr algn="l"/>
            <a:r>
              <a:rPr lang="es-ES" sz="1500" b="0" dirty="0">
                <a:solidFill>
                  <a:schemeClr val="tx1">
                    <a:lumMod val="85000"/>
                    <a:lumOff val="15000"/>
                  </a:schemeClr>
                </a:solidFill>
                <a:latin typeface="Segoe UI Semilight" panose="020B0402040204020203" pitchFamily="34" charset="0"/>
                <a:cs typeface="Segoe UI Semilight" panose="020B0402040204020203" pitchFamily="34" charset="0"/>
              </a:rPr>
              <a:t>En esta parte final del capítulo, pondrás en práctica todo lo que has aprendido en los pasos previos a través de diálogos, monólogos, grupos de discusión, juegos y otros ejercicios divertidos. </a:t>
            </a:r>
          </a:p>
          <a:p>
            <a:pPr algn="l"/>
            <a:endParaRPr lang="es-ES" sz="10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s-ES" sz="1500" b="0" dirty="0">
                <a:solidFill>
                  <a:schemeClr val="tx1">
                    <a:lumMod val="85000"/>
                    <a:lumOff val="15000"/>
                  </a:schemeClr>
                </a:solidFill>
                <a:latin typeface="Segoe UI Semilight" panose="020B0402040204020203" pitchFamily="34" charset="0"/>
                <a:cs typeface="Segoe UI Semilight" panose="020B0402040204020203" pitchFamily="34" charset="0"/>
              </a:rPr>
              <a:t>La clase es un momento importante a través del cual puedes interactuar con tu maestro y compañeros en las situaciones contextualizadas de tu viaje virtual para aprender inglés en el extranjero. </a:t>
            </a:r>
          </a:p>
          <a:p>
            <a:pPr algn="l"/>
            <a:endParaRPr lang="es-ES" sz="1000" b="0" dirty="0">
              <a:solidFill>
                <a:schemeClr val="tx1">
                  <a:lumMod val="85000"/>
                  <a:lumOff val="15000"/>
                </a:schemeClr>
              </a:solidFill>
              <a:latin typeface="Segoe UI" panose="020B0502040204020203" pitchFamily="34" charset="0"/>
              <a:cs typeface="Segoe UI" panose="020B0502040204020203" pitchFamily="34" charset="0"/>
            </a:endParaRPr>
          </a:p>
          <a:p>
            <a:pPr algn="l"/>
            <a:r>
              <a:rPr lang="es-ES" sz="1500" b="0" dirty="0">
                <a:solidFill>
                  <a:schemeClr val="tx1">
                    <a:lumMod val="85000"/>
                    <a:lumOff val="15000"/>
                  </a:schemeClr>
                </a:solidFill>
                <a:latin typeface="Segoe UI Semibold" panose="020B0702040204020203" pitchFamily="34" charset="0"/>
                <a:cs typeface="Segoe UI Semibold" panose="020B0702040204020203" pitchFamily="34" charset="0"/>
              </a:rPr>
              <a:t>¡Buena suerte!</a:t>
            </a:r>
            <a:endParaRPr lang="es-MX" b="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61" name="Marcador de contenido 2">
            <a:extLst>
              <a:ext uri="{FF2B5EF4-FFF2-40B4-BE49-F238E27FC236}">
                <a16:creationId xmlns:a16="http://schemas.microsoft.com/office/drawing/2014/main" id="{1F4816EF-1E59-4BC8-B35F-5604C98B7583}"/>
              </a:ext>
            </a:extLst>
          </p:cNvPr>
          <p:cNvSpPr txBox="1">
            <a:spLocks/>
          </p:cNvSpPr>
          <p:nvPr/>
        </p:nvSpPr>
        <p:spPr>
          <a:xfrm>
            <a:off x="1050940" y="1040392"/>
            <a:ext cx="7666495"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 </a:t>
            </a:r>
            <a:r>
              <a:rPr lang="es-MX" sz="3200" b="0" dirty="0">
                <a:solidFill>
                  <a:srgbClr val="552D81"/>
                </a:solidFill>
                <a:latin typeface="Segoe UI" panose="020B0502040204020203" pitchFamily="34" charset="0"/>
                <a:cs typeface="Segoe UI" panose="020B0502040204020203" pitchFamily="34" charset="0"/>
              </a:rPr>
              <a:t>Introduction</a:t>
            </a:r>
          </a:p>
        </p:txBody>
      </p:sp>
      <p:sp>
        <p:nvSpPr>
          <p:cNvPr id="54" name="Folded Corner 36">
            <a:extLst>
              <a:ext uri="{FF2B5EF4-FFF2-40B4-BE49-F238E27FC236}">
                <a16:creationId xmlns:a16="http://schemas.microsoft.com/office/drawing/2014/main" id="{DB64530B-7A3D-4112-AE67-9F5330A88A96}"/>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5" name="Folded Corner 37">
            <a:extLst>
              <a:ext uri="{FF2B5EF4-FFF2-40B4-BE49-F238E27FC236}">
                <a16:creationId xmlns:a16="http://schemas.microsoft.com/office/drawing/2014/main" id="{9575DBE1-CB6C-4891-A1C6-CCB59A07BEE5}"/>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5707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44" name="Imagen 143">
            <a:extLst>
              <a:ext uri="{FF2B5EF4-FFF2-40B4-BE49-F238E27FC236}">
                <a16:creationId xmlns:a16="http://schemas.microsoft.com/office/drawing/2014/main" id="{75397CA6-B8A0-4001-8088-1A690F1211FD}"/>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3"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 </a:t>
            </a:r>
            <a:r>
              <a:rPr lang="es-MX" sz="3200" b="0" dirty="0">
                <a:solidFill>
                  <a:srgbClr val="552D81"/>
                </a:solidFill>
                <a:latin typeface="Segoe UI" panose="020B0502040204020203" pitchFamily="34" charset="0"/>
                <a:cs typeface="Segoe UI" panose="020B0502040204020203" pitchFamily="34" charset="0"/>
              </a:rPr>
              <a:t>Class Objective</a:t>
            </a:r>
          </a:p>
        </p:txBody>
      </p:sp>
      <p:sp>
        <p:nvSpPr>
          <p:cNvPr id="59" name="Rectángulo 58">
            <a:extLst>
              <a:ext uri="{FF2B5EF4-FFF2-40B4-BE49-F238E27FC236}">
                <a16:creationId xmlns:a16="http://schemas.microsoft.com/office/drawing/2014/main" id="{68BD3F7A-E379-4397-A8A2-E0A9EB881595}"/>
              </a:ext>
            </a:extLst>
          </p:cNvPr>
          <p:cNvSpPr/>
          <p:nvPr/>
        </p:nvSpPr>
        <p:spPr>
          <a:xfrm>
            <a:off x="1071870" y="1691020"/>
            <a:ext cx="7653030" cy="4001095"/>
          </a:xfrm>
          <a:prstGeom prst="rect">
            <a:avLst/>
          </a:prstGeom>
        </p:spPr>
        <p:txBody>
          <a:bodyPr wrap="square">
            <a:spAutoFit/>
          </a:bodyPr>
          <a:lstStyle/>
          <a:p>
            <a:r>
              <a:rPr lang="en-GB" sz="1500" dirty="0">
                <a:solidFill>
                  <a:schemeClr val="tx1">
                    <a:lumMod val="85000"/>
                    <a:lumOff val="15000"/>
                  </a:schemeClr>
                </a:solidFill>
                <a:latin typeface="Segoe UI Semilight" panose="020B0402040204020203" pitchFamily="34" charset="0"/>
                <a:cs typeface="Segoe UI Semilight" panose="020B0402040204020203" pitchFamily="34" charset="0"/>
              </a:rPr>
              <a:t>By the end of the class, you will be able to recognize vocabulary related to nature, distinguish between a fact and an opinion, talk about and order events in the past, as well as discuss the topic of travel.</a:t>
            </a:r>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400" b="0" dirty="0">
              <a:solidFill>
                <a:schemeClr val="tx1">
                  <a:lumMod val="85000"/>
                  <a:lumOff val="15000"/>
                </a:schemeClr>
              </a:solidFill>
              <a:latin typeface="Segoe UI" panose="020B0502040204020203" pitchFamily="34" charset="0"/>
              <a:cs typeface="Segoe UI" panose="020B0502040204020203" pitchFamily="34" charset="0"/>
            </a:endParaRPr>
          </a:p>
          <a:p>
            <a:endParaRPr lang="es-MX" sz="1500" dirty="0">
              <a:solidFill>
                <a:schemeClr val="tx1">
                  <a:lumMod val="85000"/>
                  <a:lumOff val="15000"/>
                </a:schemeClr>
              </a:solidFill>
              <a:latin typeface="Segoe UI Semilight" panose="020B0402040204020203" pitchFamily="34" charset="0"/>
              <a:cs typeface="Segoe UI Semilight" panose="020B0402040204020203" pitchFamily="34" charset="0"/>
            </a:endParaRPr>
          </a:p>
          <a:p>
            <a:endParaRPr lang="es-MX" sz="15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s-MX" sz="1500" dirty="0">
                <a:solidFill>
                  <a:schemeClr val="tx1">
                    <a:lumMod val="85000"/>
                    <a:lumOff val="15000"/>
                  </a:schemeClr>
                </a:solidFill>
                <a:latin typeface="Segoe UI Semilight" panose="020B0402040204020203" pitchFamily="34" charset="0"/>
                <a:cs typeface="Segoe UI Semilight" panose="020B0402040204020203" pitchFamily="34" charset="0"/>
              </a:rPr>
              <a:t>Al final de la clase, serás capaz de reconocer el vocabulario relacionado con la naturaleza, distinguir entre un hecho y una opinión, hablar y ordenar eventos en el pasado, así como hablar del tema de viajar.</a:t>
            </a:r>
            <a:endParaRPr lang="es-MX" b="0"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
        <p:nvSpPr>
          <p:cNvPr id="56" name="Folded Corner 36">
            <a:extLst>
              <a:ext uri="{FF2B5EF4-FFF2-40B4-BE49-F238E27FC236}">
                <a16:creationId xmlns:a16="http://schemas.microsoft.com/office/drawing/2014/main" id="{7681C360-3F8B-4B1F-972F-931C8A0052AA}"/>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1E12FBCA-085C-4E4D-95E9-6C2C61AFBEE8}"/>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grpSp>
        <p:nvGrpSpPr>
          <p:cNvPr id="3" name="Grupo 2"/>
          <p:cNvGrpSpPr/>
          <p:nvPr/>
        </p:nvGrpSpPr>
        <p:grpSpPr>
          <a:xfrm>
            <a:off x="1187599" y="2634965"/>
            <a:ext cx="7262635" cy="2055098"/>
            <a:chOff x="1179362" y="2585663"/>
            <a:chExt cx="7557352" cy="2138494"/>
          </a:xfrm>
        </p:grpSpPr>
        <p:pic>
          <p:nvPicPr>
            <p:cNvPr id="2" name="Imagen 1"/>
            <p:cNvPicPr>
              <a:picLocks noChangeAspect="1"/>
            </p:cNvPicPr>
            <p:nvPr/>
          </p:nvPicPr>
          <p:blipFill>
            <a:blip r:embed="rId8"/>
            <a:stretch>
              <a:fillRect/>
            </a:stretch>
          </p:blipFill>
          <p:spPr>
            <a:xfrm>
              <a:off x="1179362" y="2585664"/>
              <a:ext cx="5172011" cy="2138493"/>
            </a:xfrm>
            <a:prstGeom prst="rect">
              <a:avLst/>
            </a:prstGeom>
          </p:spPr>
        </p:pic>
        <p:pic>
          <p:nvPicPr>
            <p:cNvPr id="54" name="Picture 4" descr="Imagen relacionada">
              <a:extLst>
                <a:ext uri="{FF2B5EF4-FFF2-40B4-BE49-F238E27FC236}">
                  <a16:creationId xmlns:a16="http://schemas.microsoft.com/office/drawing/2014/main" id="{208459B1-9B5F-4809-AFDF-6E3ED3A78278}"/>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colorTemperature colorTemp="5900"/>
                      </a14:imgEffect>
                      <a14:imgEffect>
                        <a14:brightnessContrast bright="10000" contrast="-10000"/>
                      </a14:imgEffect>
                    </a14:imgLayer>
                  </a14:imgProps>
                </a:ext>
                <a:ext uri="{28A0092B-C50C-407E-A947-70E740481C1C}">
                  <a14:useLocalDpi xmlns:a14="http://schemas.microsoft.com/office/drawing/2010/main" val="0"/>
                </a:ext>
              </a:extLst>
            </a:blip>
            <a:srcRect l="21722" t="13960" r="37198" b="12382"/>
            <a:stretch/>
          </p:blipFill>
          <p:spPr bwMode="auto">
            <a:xfrm>
              <a:off x="6351373" y="2585663"/>
              <a:ext cx="2385341" cy="21384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6851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67"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II. </a:t>
            </a:r>
            <a:r>
              <a:rPr lang="es-MX" sz="3200" dirty="0">
                <a:solidFill>
                  <a:srgbClr val="215950"/>
                </a:solidFill>
                <a:latin typeface="Segoe UI" panose="020B0502040204020203" pitchFamily="34" charset="0"/>
                <a:cs typeface="Segoe UI" panose="020B0502040204020203" pitchFamily="34" charset="0"/>
              </a:rPr>
              <a:t>Seasons and Weather</a:t>
            </a:r>
            <a:endParaRPr lang="es-MX" sz="3200" b="0" dirty="0">
              <a:solidFill>
                <a:srgbClr val="215950"/>
              </a:solidFill>
              <a:latin typeface="Segoe UI" panose="020B0502040204020203" pitchFamily="34" charset="0"/>
              <a:cs typeface="Segoe UI" panose="020B0502040204020203" pitchFamily="34" charset="0"/>
            </a:endParaRPr>
          </a:p>
        </p:txBody>
      </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1032" name="Picture 8" descr="Resultado de imagen de spring summer autumn winter&quot;"/>
          <p:cNvPicPr>
            <a:picLocks noChangeAspect="1" noChangeArrowheads="1"/>
          </p:cNvPicPr>
          <p:nvPr/>
        </p:nvPicPr>
        <p:blipFill>
          <a:blip r:embed="rId7">
            <a:lum bright="5000"/>
            <a:extLst>
              <a:ext uri="{28A0092B-C50C-407E-A947-70E740481C1C}">
                <a14:useLocalDpi xmlns:a14="http://schemas.microsoft.com/office/drawing/2010/main" val="0"/>
              </a:ext>
            </a:extLst>
          </a:blip>
          <a:srcRect/>
          <a:stretch>
            <a:fillRect/>
          </a:stretch>
        </p:blipFill>
        <p:spPr bwMode="auto">
          <a:xfrm>
            <a:off x="1157771" y="2154095"/>
            <a:ext cx="7582575" cy="3607154"/>
          </a:xfrm>
          <a:prstGeom prst="rect">
            <a:avLst/>
          </a:prstGeom>
          <a:noFill/>
          <a:extLst>
            <a:ext uri="{909E8E84-426E-40DD-AFC4-6F175D3DCCD1}">
              <a14:hiddenFill xmlns:a14="http://schemas.microsoft.com/office/drawing/2010/main">
                <a:solidFill>
                  <a:srgbClr val="FFFFFF"/>
                </a:solidFill>
              </a14:hiddenFill>
            </a:ext>
          </a:extLst>
        </p:spPr>
      </p:pic>
      <p:sp>
        <p:nvSpPr>
          <p:cNvPr id="58" name="Título 1">
            <a:extLst>
              <a:ext uri="{FF2B5EF4-FFF2-40B4-BE49-F238E27FC236}">
                <a16:creationId xmlns:a16="http://schemas.microsoft.com/office/drawing/2014/main" id="{C9A428ED-E8E6-4EBE-8C7C-8E6E2E5012C8}"/>
              </a:ext>
            </a:extLst>
          </p:cNvPr>
          <p:cNvSpPr>
            <a:spLocks noGrp="1"/>
          </p:cNvSpPr>
          <p:nvPr>
            <p:ph type="title"/>
          </p:nvPr>
        </p:nvSpPr>
        <p:spPr>
          <a:xfrm>
            <a:off x="1064082" y="1769338"/>
            <a:ext cx="8708568" cy="432000"/>
          </a:xfrm>
        </p:spPr>
        <p:txBody>
          <a:bodyPr rtlCol="0">
            <a:noAutofit/>
          </a:bodyPr>
          <a:lstStyle/>
          <a:p>
            <a:pPr rtl="0"/>
            <a:r>
              <a:rPr lang="es-ES" sz="1800" dirty="0">
                <a:solidFill>
                  <a:schemeClr val="tx1">
                    <a:lumMod val="85000"/>
                    <a:lumOff val="15000"/>
                  </a:schemeClr>
                </a:solidFill>
                <a:latin typeface="Segoe UI Semibold" panose="020B0702040204020203" pitchFamily="34" charset="0"/>
                <a:cs typeface="Segoe UI Semibold" panose="020B0702040204020203" pitchFamily="34" charset="0"/>
              </a:rPr>
              <a:t>Instructions: </a:t>
            </a:r>
            <a:r>
              <a:rPr lang="es-ES" sz="1800" dirty="0">
                <a:solidFill>
                  <a:schemeClr val="tx1">
                    <a:lumMod val="85000"/>
                    <a:lumOff val="15000"/>
                  </a:schemeClr>
                </a:solidFill>
                <a:latin typeface="Segoe UI Semilight" panose="020B0402040204020203" pitchFamily="34" charset="0"/>
                <a:cs typeface="Segoe UI Semilight" panose="020B0402040204020203" pitchFamily="34" charset="0"/>
              </a:rPr>
              <a:t>Let’s review the four seasons of the year from the last chapter. </a:t>
            </a:r>
          </a:p>
        </p:txBody>
      </p:sp>
    </p:spTree>
    <p:extLst>
      <p:ext uri="{BB962C8B-B14F-4D97-AF65-F5344CB8AC3E}">
        <p14:creationId xmlns:p14="http://schemas.microsoft.com/office/powerpoint/2010/main" val="70069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51" name="Picture 8" descr="Resultado de imagen de spring summer autumn winter&quot;"/>
          <p:cNvPicPr>
            <a:picLocks noChangeAspect="1" noChangeArrowheads="1"/>
          </p:cNvPicPr>
          <p:nvPr/>
        </p:nvPicPr>
        <p:blipFill>
          <a:blip r:embed="rId7">
            <a:lum bright="5000"/>
            <a:extLst>
              <a:ext uri="{28A0092B-C50C-407E-A947-70E740481C1C}">
                <a14:useLocalDpi xmlns:a14="http://schemas.microsoft.com/office/drawing/2010/main" val="0"/>
              </a:ext>
            </a:extLst>
          </a:blip>
          <a:srcRect/>
          <a:stretch>
            <a:fillRect/>
          </a:stretch>
        </p:blipFill>
        <p:spPr bwMode="auto">
          <a:xfrm>
            <a:off x="1157771" y="2154095"/>
            <a:ext cx="7582575" cy="3607154"/>
          </a:xfrm>
          <a:prstGeom prst="rect">
            <a:avLst/>
          </a:prstGeom>
          <a:noFill/>
          <a:extLst>
            <a:ext uri="{909E8E84-426E-40DD-AFC4-6F175D3DCCD1}">
              <a14:hiddenFill xmlns:a14="http://schemas.microsoft.com/office/drawing/2010/main">
                <a:solidFill>
                  <a:srgbClr val="FFFFFF"/>
                </a:solidFill>
              </a14:hiddenFill>
            </a:ext>
          </a:extLst>
        </p:spPr>
      </p:pic>
      <p:sp>
        <p:nvSpPr>
          <p:cNvPr id="52" name="Título 1">
            <a:extLst>
              <a:ext uri="{FF2B5EF4-FFF2-40B4-BE49-F238E27FC236}">
                <a16:creationId xmlns:a16="http://schemas.microsoft.com/office/drawing/2014/main" id="{C9A428ED-E8E6-4EBE-8C7C-8E6E2E5012C8}"/>
              </a:ext>
            </a:extLst>
          </p:cNvPr>
          <p:cNvSpPr>
            <a:spLocks noGrp="1"/>
          </p:cNvSpPr>
          <p:nvPr>
            <p:ph type="title"/>
          </p:nvPr>
        </p:nvSpPr>
        <p:spPr>
          <a:xfrm>
            <a:off x="1064082" y="1769338"/>
            <a:ext cx="8708568" cy="432000"/>
          </a:xfrm>
        </p:spPr>
        <p:txBody>
          <a:bodyPr rtlCol="0">
            <a:noAutofit/>
          </a:bodyPr>
          <a:lstStyle/>
          <a:p>
            <a:pPr rtl="0"/>
            <a:r>
              <a:rPr lang="es-ES" sz="1700" dirty="0">
                <a:solidFill>
                  <a:schemeClr val="tx1">
                    <a:lumMod val="85000"/>
                    <a:lumOff val="15000"/>
                  </a:schemeClr>
                </a:solidFill>
                <a:latin typeface="Segoe UI Semibold" panose="020B0702040204020203" pitchFamily="34" charset="0"/>
                <a:cs typeface="Segoe UI Semibold" panose="020B0702040204020203" pitchFamily="34" charset="0"/>
              </a:rPr>
              <a:t>Instructions: </a:t>
            </a:r>
            <a: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t>Now we’re going to describe the weather you find in these seasons. </a:t>
            </a:r>
          </a:p>
        </p:txBody>
      </p:sp>
      <p:sp>
        <p:nvSpPr>
          <p:cNvPr id="54"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II. </a:t>
            </a:r>
            <a:r>
              <a:rPr lang="es-MX" sz="3200" dirty="0">
                <a:solidFill>
                  <a:srgbClr val="215950"/>
                </a:solidFill>
                <a:latin typeface="Segoe UI" panose="020B0502040204020203" pitchFamily="34" charset="0"/>
                <a:cs typeface="Segoe UI" panose="020B0502040204020203" pitchFamily="34" charset="0"/>
              </a:rPr>
              <a:t>Seasons and Weather</a:t>
            </a:r>
            <a:endParaRPr lang="es-MX" sz="3200" b="0" dirty="0">
              <a:solidFill>
                <a:srgbClr val="21595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5388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ángulo 59"/>
          <p:cNvSpPr/>
          <p:nvPr/>
        </p:nvSpPr>
        <p:spPr>
          <a:xfrm>
            <a:off x="1105310" y="1719913"/>
            <a:ext cx="7726737" cy="3968193"/>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t="-26632" b="-294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0" name="Título 1">
            <a:extLst>
              <a:ext uri="{FF2B5EF4-FFF2-40B4-BE49-F238E27FC236}">
                <a16:creationId xmlns:a16="http://schemas.microsoft.com/office/drawing/2014/main" id="{C9A428ED-E8E6-4EBE-8C7C-8E6E2E5012C8}"/>
              </a:ext>
            </a:extLst>
          </p:cNvPr>
          <p:cNvSpPr>
            <a:spLocks noGrp="1"/>
          </p:cNvSpPr>
          <p:nvPr>
            <p:ph type="title"/>
          </p:nvPr>
        </p:nvSpPr>
        <p:spPr>
          <a:xfrm>
            <a:off x="1064082" y="1769338"/>
            <a:ext cx="8708568" cy="432000"/>
          </a:xfrm>
        </p:spPr>
        <p:txBody>
          <a:bodyPr rtlCol="0">
            <a:noAutofit/>
          </a:bodyPr>
          <a:lstStyle/>
          <a:p>
            <a:r>
              <a:rPr lang="es-ES" sz="1700" dirty="0">
                <a:latin typeface="Segoe UI Semibold" panose="020B0702040204020203" pitchFamily="34" charset="0"/>
                <a:cs typeface="Segoe UI Semibold" panose="020B0702040204020203" pitchFamily="34" charset="0"/>
              </a:rPr>
              <a:t>Instructions: </a:t>
            </a:r>
            <a: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t>Match the vocabulary related to nature with the definitions. </a:t>
            </a:r>
          </a:p>
        </p:txBody>
      </p:sp>
      <p:sp>
        <p:nvSpPr>
          <p:cNvPr id="4" name="Rectángulo 3"/>
          <p:cNvSpPr/>
          <p:nvPr/>
        </p:nvSpPr>
        <p:spPr>
          <a:xfrm>
            <a:off x="3083434" y="2564398"/>
            <a:ext cx="7565516" cy="3209020"/>
          </a:xfrm>
          <a:prstGeom prst="rect">
            <a:avLst/>
          </a:prstGeom>
        </p:spPr>
        <p:txBody>
          <a:bodyPr wrap="square">
            <a:spAutoFit/>
          </a:bodyPr>
          <a:lstStyle/>
          <a:p>
            <a:pPr marL="228600">
              <a:lnSpc>
                <a:spcPct val="107000"/>
              </a:lnSpc>
              <a:spcAft>
                <a:spcPts val="1000"/>
              </a:spcAft>
            </a:pPr>
            <a:r>
              <a:rPr lang="en-US" sz="1700" dirty="0">
                <a:latin typeface="Segoe UI Semilight" panose="020B0402040204020203" pitchFamily="34" charset="0"/>
                <a:ea typeface="Calibri" panose="020F0502020204030204" pitchFamily="34" charset="0"/>
                <a:cs typeface="Segoe UI Semilight" panose="020B0402040204020203" pitchFamily="34" charset="0"/>
              </a:rPr>
              <a:t>a tall plant  that has branches coming from it and leaves</a:t>
            </a:r>
            <a:endParaRPr lang="en-GB" sz="1700" dirty="0">
              <a:latin typeface="Segoe UI Semilight" panose="020B0402040204020203" pitchFamily="34" charset="0"/>
              <a:ea typeface="Calibri" panose="020F0502020204030204" pitchFamily="34" charset="0"/>
              <a:cs typeface="Segoe UI Semilight" panose="020B0402040204020203" pitchFamily="34" charset="0"/>
            </a:endParaRPr>
          </a:p>
          <a:p>
            <a:pPr marL="228600">
              <a:lnSpc>
                <a:spcPct val="107000"/>
              </a:lnSpc>
              <a:spcAft>
                <a:spcPts val="1000"/>
              </a:spcAft>
            </a:pPr>
            <a:r>
              <a:rPr lang="en-US" sz="1700" dirty="0">
                <a:latin typeface="Segoe UI Semilight" panose="020B0402040204020203" pitchFamily="34" charset="0"/>
                <a:ea typeface="Calibri" panose="020F0502020204030204" pitchFamily="34" charset="0"/>
                <a:cs typeface="Segoe UI Semilight" panose="020B0402040204020203" pitchFamily="34" charset="0"/>
              </a:rPr>
              <a:t>a large area of water that has land all around it</a:t>
            </a:r>
            <a:endParaRPr lang="en-GB" sz="1700" dirty="0">
              <a:latin typeface="Segoe UI Semilight" panose="020B0402040204020203" pitchFamily="34" charset="0"/>
              <a:ea typeface="Calibri" panose="020F0502020204030204" pitchFamily="34" charset="0"/>
              <a:cs typeface="Segoe UI Semilight" panose="020B0402040204020203" pitchFamily="34" charset="0"/>
            </a:endParaRPr>
          </a:p>
          <a:p>
            <a:pPr marL="228600">
              <a:lnSpc>
                <a:spcPct val="107000"/>
              </a:lnSpc>
              <a:spcAft>
                <a:spcPts val="1000"/>
              </a:spcAft>
            </a:pPr>
            <a:r>
              <a:rPr lang="en-US" sz="1700" dirty="0">
                <a:latin typeface="Segoe UI Semilight" panose="020B0402040204020203" pitchFamily="34" charset="0"/>
                <a:ea typeface="Calibri" panose="020F0502020204030204" pitchFamily="34" charset="0"/>
                <a:cs typeface="Segoe UI Semilight" panose="020B0402040204020203" pitchFamily="34" charset="0"/>
              </a:rPr>
              <a:t>a very high hill</a:t>
            </a:r>
            <a:endParaRPr lang="en-GB" sz="1700" dirty="0">
              <a:latin typeface="Segoe UI Semilight" panose="020B0402040204020203" pitchFamily="34" charset="0"/>
              <a:ea typeface="Calibri" panose="020F0502020204030204" pitchFamily="34" charset="0"/>
              <a:cs typeface="Segoe UI Semilight" panose="020B0402040204020203" pitchFamily="34" charset="0"/>
            </a:endParaRPr>
          </a:p>
          <a:p>
            <a:pPr marL="228600">
              <a:lnSpc>
                <a:spcPct val="107000"/>
              </a:lnSpc>
              <a:spcAft>
                <a:spcPts val="1000"/>
              </a:spcAft>
            </a:pPr>
            <a:r>
              <a:rPr lang="en-US" sz="1700" dirty="0">
                <a:latin typeface="Segoe UI Semilight" panose="020B0402040204020203" pitchFamily="34" charset="0"/>
                <a:ea typeface="Calibri" panose="020F0502020204030204" pitchFamily="34" charset="0"/>
                <a:cs typeface="Segoe UI Semilight" panose="020B0402040204020203" pitchFamily="34" charset="0"/>
              </a:rPr>
              <a:t>a structure that forces water up into the air </a:t>
            </a:r>
          </a:p>
          <a:p>
            <a:pPr marL="228600">
              <a:lnSpc>
                <a:spcPct val="107000"/>
              </a:lnSpc>
              <a:spcAft>
                <a:spcPts val="1000"/>
              </a:spcAft>
            </a:pPr>
            <a:r>
              <a:rPr lang="en-US" sz="1700" dirty="0">
                <a:latin typeface="Segoe UI Semilight" panose="020B0402040204020203" pitchFamily="34" charset="0"/>
                <a:ea typeface="Calibri" panose="020F0502020204030204" pitchFamily="34" charset="0"/>
                <a:cs typeface="Segoe UI Semilight" panose="020B0402040204020203" pitchFamily="34" charset="0"/>
              </a:rPr>
              <a:t>a raised area of land, smaller than a mountain</a:t>
            </a:r>
            <a:endParaRPr lang="en-GB" sz="1700" dirty="0">
              <a:latin typeface="Segoe UI Semilight" panose="020B0402040204020203" pitchFamily="34" charset="0"/>
              <a:ea typeface="Calibri" panose="020F0502020204030204" pitchFamily="34" charset="0"/>
              <a:cs typeface="Segoe UI Semilight" panose="020B0402040204020203" pitchFamily="34" charset="0"/>
            </a:endParaRPr>
          </a:p>
          <a:p>
            <a:pPr marL="228600">
              <a:lnSpc>
                <a:spcPct val="107000"/>
              </a:lnSpc>
              <a:spcAft>
                <a:spcPts val="1000"/>
              </a:spcAft>
            </a:pPr>
            <a:r>
              <a:rPr lang="en-US" sz="1700" dirty="0">
                <a:latin typeface="Segoe UI Semilight" panose="020B0402040204020203" pitchFamily="34" charset="0"/>
                <a:ea typeface="Calibri" panose="020F0502020204030204" pitchFamily="34" charset="0"/>
                <a:cs typeface="Segoe UI Semilight" panose="020B0402040204020203" pitchFamily="34" charset="0"/>
              </a:rPr>
              <a:t>a large area of trees growing closely together</a:t>
            </a:r>
            <a:endParaRPr lang="en-GB" sz="1700" dirty="0">
              <a:latin typeface="Segoe UI Semilight" panose="020B0402040204020203" pitchFamily="34" charset="0"/>
              <a:ea typeface="Calibri" panose="020F0502020204030204" pitchFamily="34" charset="0"/>
              <a:cs typeface="Segoe UI Semilight" panose="020B0402040204020203" pitchFamily="34" charset="0"/>
            </a:endParaRPr>
          </a:p>
          <a:p>
            <a:pPr marL="228600">
              <a:lnSpc>
                <a:spcPct val="107000"/>
              </a:lnSpc>
              <a:spcAft>
                <a:spcPts val="1000"/>
              </a:spcAft>
            </a:pPr>
            <a:r>
              <a:rPr lang="en-US" sz="1700" dirty="0">
                <a:latin typeface="Segoe UI Semilight" panose="020B0402040204020203" pitchFamily="34" charset="0"/>
                <a:ea typeface="Calibri" panose="020F0502020204030204" pitchFamily="34" charset="0"/>
                <a:cs typeface="Segoe UI Semilight" panose="020B0402040204020203" pitchFamily="34" charset="0"/>
              </a:rPr>
              <a:t>an area of low land between hills or mountains</a:t>
            </a:r>
            <a:endParaRPr lang="en-GB" sz="1700" dirty="0">
              <a:latin typeface="Segoe UI Semilight" panose="020B0402040204020203" pitchFamily="34" charset="0"/>
              <a:ea typeface="Calibri" panose="020F0502020204030204" pitchFamily="34" charset="0"/>
              <a:cs typeface="Segoe UI Semilight" panose="020B0402040204020203" pitchFamily="34" charset="0"/>
            </a:endParaRPr>
          </a:p>
          <a:p>
            <a:pPr marL="228600">
              <a:lnSpc>
                <a:spcPct val="107000"/>
              </a:lnSpc>
              <a:spcAft>
                <a:spcPts val="1000"/>
              </a:spcAft>
            </a:pPr>
            <a:r>
              <a:rPr lang="en-US" sz="1700" dirty="0">
                <a:latin typeface="Segoe UI Semilight" panose="020B0402040204020203" pitchFamily="34" charset="0"/>
                <a:ea typeface="Calibri" panose="020F0502020204030204" pitchFamily="34" charset="0"/>
                <a:cs typeface="Segoe UI Semilight" panose="020B0402040204020203" pitchFamily="34" charset="0"/>
              </a:rPr>
              <a:t>an area of high, steep rocks beside the sea</a:t>
            </a:r>
            <a:endParaRPr lang="en-GB" sz="1700" dirty="0">
              <a:effectLst/>
              <a:latin typeface="Segoe UI Semilight" panose="020B0402040204020203" pitchFamily="34" charset="0"/>
              <a:ea typeface="Calibri" panose="020F0502020204030204" pitchFamily="34" charset="0"/>
              <a:cs typeface="Segoe UI Semilight" panose="020B0402040204020203" pitchFamily="34" charset="0"/>
            </a:endParaRPr>
          </a:p>
        </p:txBody>
      </p:sp>
      <p:sp>
        <p:nvSpPr>
          <p:cNvPr id="61"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III. </a:t>
            </a:r>
            <a:r>
              <a:rPr lang="es-MX" sz="3200" dirty="0">
                <a:solidFill>
                  <a:srgbClr val="847EAB"/>
                </a:solidFill>
                <a:latin typeface="Segoe UI" panose="020B0502040204020203" pitchFamily="34" charset="0"/>
                <a:cs typeface="Segoe UI" panose="020B0502040204020203" pitchFamily="34" charset="0"/>
              </a:rPr>
              <a:t>Places and Parts of Nature</a:t>
            </a:r>
            <a:endParaRPr lang="es-MX" sz="3200" b="0" dirty="0">
              <a:solidFill>
                <a:srgbClr val="847EAB"/>
              </a:solidFill>
              <a:latin typeface="Segoe UI" panose="020B0502040204020203" pitchFamily="34" charset="0"/>
              <a:cs typeface="Segoe UI" panose="020B0502040204020203" pitchFamily="34" charset="0"/>
            </a:endParaRPr>
          </a:p>
        </p:txBody>
      </p:sp>
      <p:sp>
        <p:nvSpPr>
          <p:cNvPr id="74" name="Título 1">
            <a:extLst>
              <a:ext uri="{FF2B5EF4-FFF2-40B4-BE49-F238E27FC236}">
                <a16:creationId xmlns:a16="http://schemas.microsoft.com/office/drawing/2014/main" id="{C9A428ED-E8E6-4EBE-8C7C-8E6E2E5012C8}"/>
              </a:ext>
            </a:extLst>
          </p:cNvPr>
          <p:cNvSpPr txBox="1">
            <a:spLocks/>
          </p:cNvSpPr>
          <p:nvPr/>
        </p:nvSpPr>
        <p:spPr>
          <a:xfrm>
            <a:off x="1058629" y="1800112"/>
            <a:ext cx="8098818" cy="432000"/>
          </a:xfrm>
          <a:prstGeom prst="rect">
            <a:avLst/>
          </a:prstGeom>
        </p:spPr>
        <p:txBody>
          <a:bodyPr rtlCol="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b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	Countryside – a place that is not in cities and has farms, fields and forests</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2.	Valley </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3.	Cliff </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4.	Fountain </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5.	Lake </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6.	Hill </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7.	Mountain </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8.	Forest</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9.	Tree</a:t>
            </a: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endParaRPr lang="es-ES" sz="1700"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2760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ángulo 54"/>
          <p:cNvSpPr/>
          <p:nvPr/>
        </p:nvSpPr>
        <p:spPr>
          <a:xfrm>
            <a:off x="1105310" y="1719913"/>
            <a:ext cx="7726737" cy="3968193"/>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t="-26632" b="-294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0" name="Título 1">
            <a:extLst>
              <a:ext uri="{FF2B5EF4-FFF2-40B4-BE49-F238E27FC236}">
                <a16:creationId xmlns:a16="http://schemas.microsoft.com/office/drawing/2014/main" id="{C9A428ED-E8E6-4EBE-8C7C-8E6E2E5012C8}"/>
              </a:ext>
            </a:extLst>
          </p:cNvPr>
          <p:cNvSpPr>
            <a:spLocks noGrp="1"/>
          </p:cNvSpPr>
          <p:nvPr>
            <p:ph type="title"/>
          </p:nvPr>
        </p:nvSpPr>
        <p:spPr>
          <a:xfrm>
            <a:off x="1064082" y="1769338"/>
            <a:ext cx="8708568" cy="432000"/>
          </a:xfrm>
        </p:spPr>
        <p:txBody>
          <a:bodyPr rtlCol="0">
            <a:noAutofit/>
          </a:bodyPr>
          <a:lstStyle/>
          <a:p>
            <a:r>
              <a:rPr lang="es-ES" sz="1700" dirty="0">
                <a:latin typeface="Segoe UI Semibold" panose="020B0702040204020203" pitchFamily="34" charset="0"/>
                <a:cs typeface="Segoe UI Semibold" panose="020B0702040204020203" pitchFamily="34" charset="0"/>
              </a:rPr>
              <a:t>Instructions: </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Match the vocabulary related to nature with the definitions. </a:t>
            </a:r>
            <a:endParaRPr lang="es-ES" sz="1700"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
        <p:nvSpPr>
          <p:cNvPr id="52" name="Título 1">
            <a:extLst>
              <a:ext uri="{FF2B5EF4-FFF2-40B4-BE49-F238E27FC236}">
                <a16:creationId xmlns:a16="http://schemas.microsoft.com/office/drawing/2014/main" id="{C9A428ED-E8E6-4EBE-8C7C-8E6E2E5012C8}"/>
              </a:ext>
            </a:extLst>
          </p:cNvPr>
          <p:cNvSpPr txBox="1">
            <a:spLocks/>
          </p:cNvSpPr>
          <p:nvPr/>
        </p:nvSpPr>
        <p:spPr>
          <a:xfrm>
            <a:off x="1058629" y="1786665"/>
            <a:ext cx="8708568" cy="432000"/>
          </a:xfrm>
          <a:prstGeom prst="rect">
            <a:avLst/>
          </a:prstGeom>
        </p:spPr>
        <p:txBody>
          <a:bodyPr rtlCol="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br>
              <a:rPr lang="es-ES" sz="16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10.	Plants </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11.	Desert </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12.	Stream</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13.	Footpath </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14.	Flower</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15.	Field </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16.	Rock</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17.	Cave</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18.	Lagoon </a:t>
            </a:r>
          </a:p>
          <a:p>
            <a:pPr>
              <a:lnSpc>
                <a:spcPct val="150000"/>
              </a:lnSpc>
            </a:pPr>
            <a:br>
              <a:rPr lang="en-GB" sz="1800" dirty="0">
                <a:solidFill>
                  <a:schemeClr val="tx1">
                    <a:lumMod val="85000"/>
                    <a:lumOff val="15000"/>
                  </a:schemeClr>
                </a:solidFill>
                <a:latin typeface="Segoe UI Semilight" panose="020B0402040204020203" pitchFamily="34" charset="0"/>
                <a:cs typeface="Segoe UI Semilight" panose="020B0402040204020203" pitchFamily="34" charset="0"/>
              </a:rPr>
            </a:br>
            <a:endParaRPr lang="es-ES" sz="1800"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
        <p:nvSpPr>
          <p:cNvPr id="4" name="Rectángulo 3"/>
          <p:cNvSpPr/>
          <p:nvPr/>
        </p:nvSpPr>
        <p:spPr>
          <a:xfrm>
            <a:off x="3083434" y="2210292"/>
            <a:ext cx="7565516" cy="3535199"/>
          </a:xfrm>
          <a:prstGeom prst="rect">
            <a:avLst/>
          </a:prstGeom>
        </p:spPr>
        <p:txBody>
          <a:bodyPr wrap="square">
            <a:spAutoFit/>
          </a:bodyPr>
          <a:lstStyle/>
          <a:p>
            <a:pPr marL="228600">
              <a:lnSpc>
                <a:spcPct val="107000"/>
              </a:lnSpc>
              <a:spcAft>
                <a:spcPts val="900"/>
              </a:spcAft>
            </a:pPr>
            <a:r>
              <a:rPr lang="en-GB" sz="1700" dirty="0">
                <a:latin typeface="Segoe UI Semilight" panose="020B0402040204020203" pitchFamily="34" charset="0"/>
                <a:ea typeface="Calibri" panose="020F0502020204030204" pitchFamily="34" charset="0"/>
                <a:cs typeface="Segoe UI Semilight" panose="020B0402040204020203" pitchFamily="34" charset="0"/>
              </a:rPr>
              <a:t>an area of land used for crops or keeping animals</a:t>
            </a:r>
          </a:p>
          <a:p>
            <a:pPr marL="228600">
              <a:lnSpc>
                <a:spcPct val="107000"/>
              </a:lnSpc>
              <a:spcAft>
                <a:spcPts val="900"/>
              </a:spcAft>
            </a:pPr>
            <a:r>
              <a:rPr lang="en-GB" sz="1700" dirty="0">
                <a:latin typeface="Segoe UI Semilight" panose="020B0402040204020203" pitchFamily="34" charset="0"/>
                <a:ea typeface="Calibri" panose="020F0502020204030204" pitchFamily="34" charset="0"/>
                <a:cs typeface="Segoe UI Semilight" panose="020B0402040204020203" pitchFamily="34" charset="0"/>
              </a:rPr>
              <a:t>a path for people to walk along in the countryside</a:t>
            </a:r>
          </a:p>
          <a:p>
            <a:pPr marL="228600">
              <a:lnSpc>
                <a:spcPct val="107000"/>
              </a:lnSpc>
              <a:spcAft>
                <a:spcPts val="900"/>
              </a:spcAft>
            </a:pPr>
            <a:r>
              <a:rPr lang="en-GB" sz="1700" dirty="0">
                <a:latin typeface="Segoe UI Semilight" panose="020B0402040204020203" pitchFamily="34" charset="0"/>
                <a:ea typeface="Calibri" panose="020F0502020204030204" pitchFamily="34" charset="0"/>
                <a:cs typeface="Segoe UI Semilight" panose="020B0402040204020203" pitchFamily="34" charset="0"/>
              </a:rPr>
              <a:t>a lake that contains sea water</a:t>
            </a:r>
          </a:p>
          <a:p>
            <a:pPr marL="228600">
              <a:lnSpc>
                <a:spcPct val="107000"/>
              </a:lnSpc>
              <a:spcAft>
                <a:spcPts val="900"/>
              </a:spcAft>
            </a:pPr>
            <a:r>
              <a:rPr lang="en-GB" sz="1700" dirty="0">
                <a:latin typeface="Segoe UI Semilight" panose="020B0402040204020203" pitchFamily="34" charset="0"/>
                <a:ea typeface="Calibri" panose="020F0502020204030204" pitchFamily="34" charset="0"/>
                <a:cs typeface="Segoe UI Semilight" panose="020B0402040204020203" pitchFamily="34" charset="0"/>
              </a:rPr>
              <a:t>the hard, natural substance of the Earth's surface</a:t>
            </a:r>
          </a:p>
          <a:p>
            <a:pPr marL="228600">
              <a:lnSpc>
                <a:spcPct val="107000"/>
              </a:lnSpc>
              <a:spcAft>
                <a:spcPts val="900"/>
              </a:spcAft>
            </a:pPr>
            <a:r>
              <a:rPr lang="en-GB" sz="1700" dirty="0">
                <a:latin typeface="Segoe UI Semilight" panose="020B0402040204020203" pitchFamily="34" charset="0"/>
                <a:ea typeface="Calibri" panose="020F0502020204030204" pitchFamily="34" charset="0"/>
                <a:cs typeface="Segoe UI Semilight" panose="020B0402040204020203" pitchFamily="34" charset="0"/>
              </a:rPr>
              <a:t>a large, hot, dry area of land with very few plants</a:t>
            </a:r>
          </a:p>
          <a:p>
            <a:pPr marL="228600">
              <a:lnSpc>
                <a:spcPct val="107000"/>
              </a:lnSpc>
              <a:spcAft>
                <a:spcPts val="900"/>
              </a:spcAft>
            </a:pPr>
            <a:r>
              <a:rPr lang="en-GB" sz="1700" dirty="0">
                <a:latin typeface="Segoe UI Semilight" panose="020B0402040204020203" pitchFamily="34" charset="0"/>
                <a:ea typeface="Calibri" panose="020F0502020204030204" pitchFamily="34" charset="0"/>
                <a:cs typeface="Segoe UI Semilight" panose="020B0402040204020203" pitchFamily="34" charset="0"/>
              </a:rPr>
              <a:t>a large hole in a cliff, mountain, or under the ground</a:t>
            </a:r>
          </a:p>
          <a:p>
            <a:pPr marL="228600">
              <a:lnSpc>
                <a:spcPct val="107000"/>
              </a:lnSpc>
              <a:spcAft>
                <a:spcPts val="900"/>
              </a:spcAft>
            </a:pPr>
            <a:r>
              <a:rPr lang="en-GB" sz="1700" dirty="0">
                <a:latin typeface="Segoe UI Semilight" panose="020B0402040204020203" pitchFamily="34" charset="0"/>
                <a:ea typeface="Calibri" panose="020F0502020204030204" pitchFamily="34" charset="0"/>
                <a:cs typeface="Segoe UI Semilight" panose="020B0402040204020203" pitchFamily="34" charset="0"/>
              </a:rPr>
              <a:t>a small river</a:t>
            </a:r>
          </a:p>
          <a:p>
            <a:pPr marL="228600">
              <a:lnSpc>
                <a:spcPct val="107000"/>
              </a:lnSpc>
              <a:spcAft>
                <a:spcPts val="900"/>
              </a:spcAft>
            </a:pPr>
            <a:r>
              <a:rPr lang="en-GB" sz="1700" dirty="0">
                <a:latin typeface="Segoe UI Semilight" panose="020B0402040204020203" pitchFamily="34" charset="0"/>
                <a:ea typeface="Calibri" panose="020F0502020204030204" pitchFamily="34" charset="0"/>
                <a:cs typeface="Segoe UI Semilight" panose="020B0402040204020203" pitchFamily="34" charset="0"/>
              </a:rPr>
              <a:t>an attractive, coloured part of a plant with seeds</a:t>
            </a:r>
          </a:p>
          <a:p>
            <a:pPr marL="228600">
              <a:lnSpc>
                <a:spcPct val="107000"/>
              </a:lnSpc>
              <a:spcAft>
                <a:spcPts val="900"/>
              </a:spcAft>
            </a:pPr>
            <a:r>
              <a:rPr lang="en-GB" sz="1700" dirty="0">
                <a:latin typeface="Segoe UI Semilight" panose="020B0402040204020203" pitchFamily="34" charset="0"/>
                <a:ea typeface="Calibri" panose="020F0502020204030204" pitchFamily="34" charset="0"/>
                <a:cs typeface="Segoe UI Semilight" panose="020B0402040204020203" pitchFamily="34" charset="0"/>
              </a:rPr>
              <a:t>a living thing that grows and has leaves and roots</a:t>
            </a:r>
          </a:p>
        </p:txBody>
      </p:sp>
      <p:sp>
        <p:nvSpPr>
          <p:cNvPr id="58"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III. </a:t>
            </a:r>
            <a:r>
              <a:rPr lang="es-MX" sz="3200" dirty="0">
                <a:solidFill>
                  <a:srgbClr val="847EAB"/>
                </a:solidFill>
                <a:latin typeface="Segoe UI" panose="020B0502040204020203" pitchFamily="34" charset="0"/>
                <a:cs typeface="Segoe UI" panose="020B0502040204020203" pitchFamily="34" charset="0"/>
              </a:rPr>
              <a:t>Places and Parts of Nature</a:t>
            </a:r>
            <a:endParaRPr lang="es-MX" sz="3200" b="0" dirty="0">
              <a:solidFill>
                <a:srgbClr val="847EA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4008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ángulo 59"/>
          <p:cNvSpPr/>
          <p:nvPr/>
        </p:nvSpPr>
        <p:spPr>
          <a:xfrm>
            <a:off x="1105310" y="1719913"/>
            <a:ext cx="7726737" cy="3968193"/>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t="-26632" b="-2948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0" name="Group 1">
            <a:extLst>
              <a:ext uri="{FF2B5EF4-FFF2-40B4-BE49-F238E27FC236}">
                <a16:creationId xmlns:a16="http://schemas.microsoft.com/office/drawing/2014/main" id="{B4AAD938-EC8B-4F78-8C13-B79BBEFC7F28}"/>
              </a:ext>
            </a:extLst>
          </p:cNvPr>
          <p:cNvGrpSpPr/>
          <p:nvPr/>
        </p:nvGrpSpPr>
        <p:grpSpPr>
          <a:xfrm>
            <a:off x="-7249" y="-17305"/>
            <a:ext cx="9920499" cy="6901370"/>
            <a:chOff x="-7249" y="-17305"/>
            <a:chExt cx="9920499" cy="6901370"/>
          </a:xfrm>
        </p:grpSpPr>
        <p:sp>
          <p:nvSpPr>
            <p:cNvPr id="95" name="Rectángulo 23">
              <a:extLst>
                <a:ext uri="{FF2B5EF4-FFF2-40B4-BE49-F238E27FC236}">
                  <a16:creationId xmlns:a16="http://schemas.microsoft.com/office/drawing/2014/main" id="{5DB54B8D-60DA-488E-B1F0-D602EF8A5A27}"/>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112" name="Picture 56" descr="Imagen relacionada">
              <a:extLst>
                <a:ext uri="{FF2B5EF4-FFF2-40B4-BE49-F238E27FC236}">
                  <a16:creationId xmlns:a16="http://schemas.microsoft.com/office/drawing/2014/main" id="{90260B7C-928A-483A-BDB7-41B97CC0146C}"/>
                </a:ext>
              </a:extLst>
            </p:cNvPr>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45">
              <a:extLst>
                <a:ext uri="{FF2B5EF4-FFF2-40B4-BE49-F238E27FC236}">
                  <a16:creationId xmlns:a16="http://schemas.microsoft.com/office/drawing/2014/main" id="{97D894BB-E830-462F-A578-2A05A8A34A8A}"/>
                </a:ext>
              </a:extLst>
            </p:cNvPr>
            <p:cNvGrpSpPr/>
            <p:nvPr/>
          </p:nvGrpSpPr>
          <p:grpSpPr>
            <a:xfrm>
              <a:off x="-6819" y="-9337"/>
              <a:ext cx="1546736" cy="1546736"/>
              <a:chOff x="-6822" y="-7327"/>
              <a:chExt cx="2830409" cy="2830942"/>
            </a:xfrm>
          </p:grpSpPr>
          <p:sp>
            <p:nvSpPr>
              <p:cNvPr id="150" name="Rectángulo 7">
                <a:extLst>
                  <a:ext uri="{FF2B5EF4-FFF2-40B4-BE49-F238E27FC236}">
                    <a16:creationId xmlns:a16="http://schemas.microsoft.com/office/drawing/2014/main" id="{9C27F11B-A8E7-4B62-87FF-A6AF67BDEC8A}"/>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2" name="Rectángulo 43">
                <a:extLst>
                  <a:ext uri="{FF2B5EF4-FFF2-40B4-BE49-F238E27FC236}">
                    <a16:creationId xmlns:a16="http://schemas.microsoft.com/office/drawing/2014/main" id="{4F2A1D56-3C0B-4729-B7A6-1F919B6FBC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3" name="Rectángulo 43">
                <a:extLst>
                  <a:ext uri="{FF2B5EF4-FFF2-40B4-BE49-F238E27FC236}">
                    <a16:creationId xmlns:a16="http://schemas.microsoft.com/office/drawing/2014/main" id="{B56A5E7F-4285-4FA6-9996-FD018D361EC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54" name="Straight Connector 58">
                <a:extLst>
                  <a:ext uri="{FF2B5EF4-FFF2-40B4-BE49-F238E27FC236}">
                    <a16:creationId xmlns:a16="http://schemas.microsoft.com/office/drawing/2014/main" id="{97F90628-F458-4F81-A03B-1D343D97DB2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5" name="Straight Connector 59">
                <a:extLst>
                  <a:ext uri="{FF2B5EF4-FFF2-40B4-BE49-F238E27FC236}">
                    <a16:creationId xmlns:a16="http://schemas.microsoft.com/office/drawing/2014/main" id="{6B96AE00-925A-478C-94DF-C22F7D7F5FB3}"/>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7" name="Straight Connector 60">
                <a:extLst>
                  <a:ext uri="{FF2B5EF4-FFF2-40B4-BE49-F238E27FC236}">
                    <a16:creationId xmlns:a16="http://schemas.microsoft.com/office/drawing/2014/main" id="{CDCFBA6A-0DD4-4BDF-88B2-805F4A1710DC}"/>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73">
                <a:extLst>
                  <a:ext uri="{FF2B5EF4-FFF2-40B4-BE49-F238E27FC236}">
                    <a16:creationId xmlns:a16="http://schemas.microsoft.com/office/drawing/2014/main" id="{EA228F87-49E5-4D7C-BD69-9385A582D2B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9" name="Straight Connector 74">
                <a:extLst>
                  <a:ext uri="{FF2B5EF4-FFF2-40B4-BE49-F238E27FC236}">
                    <a16:creationId xmlns:a16="http://schemas.microsoft.com/office/drawing/2014/main" id="{8B6D2B29-1337-429E-B861-B48CBA67784F}"/>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75">
                <a:extLst>
                  <a:ext uri="{FF2B5EF4-FFF2-40B4-BE49-F238E27FC236}">
                    <a16:creationId xmlns:a16="http://schemas.microsoft.com/office/drawing/2014/main" id="{211D3C98-991F-4C4C-87C1-62AA43E242D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4" name="Group 77">
              <a:extLst>
                <a:ext uri="{FF2B5EF4-FFF2-40B4-BE49-F238E27FC236}">
                  <a16:creationId xmlns:a16="http://schemas.microsoft.com/office/drawing/2014/main" id="{51AADAB0-56E0-4E4C-9EC8-E38A00A683B7}"/>
                </a:ext>
              </a:extLst>
            </p:cNvPr>
            <p:cNvGrpSpPr/>
            <p:nvPr/>
          </p:nvGrpSpPr>
          <p:grpSpPr>
            <a:xfrm flipH="1" flipV="1">
              <a:off x="8450660" y="5406013"/>
              <a:ext cx="1455279" cy="1469292"/>
              <a:chOff x="-6822" y="-7327"/>
              <a:chExt cx="2830409" cy="2830942"/>
            </a:xfrm>
          </p:grpSpPr>
          <p:sp>
            <p:nvSpPr>
              <p:cNvPr id="140" name="Rectángulo 7">
                <a:extLst>
                  <a:ext uri="{FF2B5EF4-FFF2-40B4-BE49-F238E27FC236}">
                    <a16:creationId xmlns:a16="http://schemas.microsoft.com/office/drawing/2014/main" id="{25C7A0F9-732C-4A8D-9A2D-DBB97AAF3B5C}"/>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1" name="Rectángulo 43">
                <a:extLst>
                  <a:ext uri="{FF2B5EF4-FFF2-40B4-BE49-F238E27FC236}">
                    <a16:creationId xmlns:a16="http://schemas.microsoft.com/office/drawing/2014/main" id="{57E80705-8518-4562-B71F-F55911D14880}"/>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2" name="Rectángulo 43">
                <a:extLst>
                  <a:ext uri="{FF2B5EF4-FFF2-40B4-BE49-F238E27FC236}">
                    <a16:creationId xmlns:a16="http://schemas.microsoft.com/office/drawing/2014/main" id="{E23CFEBA-47CE-4B03-9F7D-869F2847200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43" name="Straight Connector 81">
                <a:extLst>
                  <a:ext uri="{FF2B5EF4-FFF2-40B4-BE49-F238E27FC236}">
                    <a16:creationId xmlns:a16="http://schemas.microsoft.com/office/drawing/2014/main" id="{BF8CA986-7065-4D2E-B44B-C6966526EEA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5" name="Straight Connector 82">
                <a:extLst>
                  <a:ext uri="{FF2B5EF4-FFF2-40B4-BE49-F238E27FC236}">
                    <a16:creationId xmlns:a16="http://schemas.microsoft.com/office/drawing/2014/main" id="{22A07654-C59D-46B4-87F1-A258ECB9F1D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83">
                <a:extLst>
                  <a:ext uri="{FF2B5EF4-FFF2-40B4-BE49-F238E27FC236}">
                    <a16:creationId xmlns:a16="http://schemas.microsoft.com/office/drawing/2014/main" id="{1303D1FA-6BBD-4383-9F6C-5FFAD17F771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7" name="Straight Connector 84">
                <a:extLst>
                  <a:ext uri="{FF2B5EF4-FFF2-40B4-BE49-F238E27FC236}">
                    <a16:creationId xmlns:a16="http://schemas.microsoft.com/office/drawing/2014/main" id="{6A5706A4-69E5-41A8-B4E0-27A402A0E58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8" name="Straight Connector 85">
                <a:extLst>
                  <a:ext uri="{FF2B5EF4-FFF2-40B4-BE49-F238E27FC236}">
                    <a16:creationId xmlns:a16="http://schemas.microsoft.com/office/drawing/2014/main" id="{1FE7DE61-CB7F-4146-91AB-3F92D600956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86">
                <a:extLst>
                  <a:ext uri="{FF2B5EF4-FFF2-40B4-BE49-F238E27FC236}">
                    <a16:creationId xmlns:a16="http://schemas.microsoft.com/office/drawing/2014/main" id="{C7F098D3-01E5-4836-BAA0-E8F8BA4D52B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15" name="Picture 22">
              <a:extLst>
                <a:ext uri="{FF2B5EF4-FFF2-40B4-BE49-F238E27FC236}">
                  <a16:creationId xmlns:a16="http://schemas.microsoft.com/office/drawing/2014/main" id="{391C83DC-C812-45AE-92AD-0A7CC67432C5}"/>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16" name="Group 90">
              <a:extLst>
                <a:ext uri="{FF2B5EF4-FFF2-40B4-BE49-F238E27FC236}">
                  <a16:creationId xmlns:a16="http://schemas.microsoft.com/office/drawing/2014/main" id="{BD163A2E-2B26-4936-9DF8-01608E92F6EB}"/>
                </a:ext>
              </a:extLst>
            </p:cNvPr>
            <p:cNvGrpSpPr/>
            <p:nvPr/>
          </p:nvGrpSpPr>
          <p:grpSpPr>
            <a:xfrm flipH="1">
              <a:off x="8366514" y="-17305"/>
              <a:ext cx="1546736" cy="1546736"/>
              <a:chOff x="-6822" y="-7327"/>
              <a:chExt cx="2830409" cy="2830942"/>
            </a:xfrm>
          </p:grpSpPr>
          <p:sp>
            <p:nvSpPr>
              <p:cNvPr id="128" name="Rectángulo 7">
                <a:extLst>
                  <a:ext uri="{FF2B5EF4-FFF2-40B4-BE49-F238E27FC236}">
                    <a16:creationId xmlns:a16="http://schemas.microsoft.com/office/drawing/2014/main" id="{5280C7ED-DD54-45D4-8DFC-5FD7961FE38C}"/>
                  </a:ext>
                </a:extLst>
              </p:cNvPr>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a:extLst>
                  <a:ext uri="{FF2B5EF4-FFF2-40B4-BE49-F238E27FC236}">
                    <a16:creationId xmlns:a16="http://schemas.microsoft.com/office/drawing/2014/main" id="{6298FBCC-59EA-4813-8274-F6F05F9E0DB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2" name="Rectángulo 43">
                <a:extLst>
                  <a:ext uri="{FF2B5EF4-FFF2-40B4-BE49-F238E27FC236}">
                    <a16:creationId xmlns:a16="http://schemas.microsoft.com/office/drawing/2014/main" id="{EC32218D-468B-4505-A738-39F01A30C01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3" name="Straight Connector 95">
                <a:extLst>
                  <a:ext uri="{FF2B5EF4-FFF2-40B4-BE49-F238E27FC236}">
                    <a16:creationId xmlns:a16="http://schemas.microsoft.com/office/drawing/2014/main" id="{D4988DC4-EEB4-4207-88A7-C64AB73AA83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96">
                <a:extLst>
                  <a:ext uri="{FF2B5EF4-FFF2-40B4-BE49-F238E27FC236}">
                    <a16:creationId xmlns:a16="http://schemas.microsoft.com/office/drawing/2014/main" id="{31983E7F-2902-4103-A950-E7DF0E597985}"/>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7">
                <a:extLst>
                  <a:ext uri="{FF2B5EF4-FFF2-40B4-BE49-F238E27FC236}">
                    <a16:creationId xmlns:a16="http://schemas.microsoft.com/office/drawing/2014/main" id="{CA510592-E312-47E8-8271-D460E13DB82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6" name="Straight Connector 98">
                <a:extLst>
                  <a:ext uri="{FF2B5EF4-FFF2-40B4-BE49-F238E27FC236}">
                    <a16:creationId xmlns:a16="http://schemas.microsoft.com/office/drawing/2014/main" id="{404B9A9D-3CA2-405A-A372-7F3348823C8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8" name="Straight Connector 99">
                <a:extLst>
                  <a:ext uri="{FF2B5EF4-FFF2-40B4-BE49-F238E27FC236}">
                    <a16:creationId xmlns:a16="http://schemas.microsoft.com/office/drawing/2014/main" id="{31156F3A-789F-46E7-A131-518C080ADF5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9" name="Straight Connector 100">
                <a:extLst>
                  <a:ext uri="{FF2B5EF4-FFF2-40B4-BE49-F238E27FC236}">
                    <a16:creationId xmlns:a16="http://schemas.microsoft.com/office/drawing/2014/main" id="{5F4572CF-B874-4DB1-BCA6-4084DECFCC6D}"/>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7" name="Group 101">
              <a:extLst>
                <a:ext uri="{FF2B5EF4-FFF2-40B4-BE49-F238E27FC236}">
                  <a16:creationId xmlns:a16="http://schemas.microsoft.com/office/drawing/2014/main" id="{72F3718F-0833-4F53-B5C2-4AF3A2D1001E}"/>
                </a:ext>
              </a:extLst>
            </p:cNvPr>
            <p:cNvGrpSpPr/>
            <p:nvPr/>
          </p:nvGrpSpPr>
          <p:grpSpPr>
            <a:xfrm flipV="1">
              <a:off x="-7249" y="5414773"/>
              <a:ext cx="1455279" cy="1469292"/>
              <a:chOff x="-6822" y="-7327"/>
              <a:chExt cx="2830409" cy="2830942"/>
            </a:xfrm>
          </p:grpSpPr>
          <p:sp>
            <p:nvSpPr>
              <p:cNvPr id="118" name="Rectángulo 7">
                <a:extLst>
                  <a:ext uri="{FF2B5EF4-FFF2-40B4-BE49-F238E27FC236}">
                    <a16:creationId xmlns:a16="http://schemas.microsoft.com/office/drawing/2014/main" id="{B901ABC7-F169-448A-81D5-235036176A9C}"/>
                  </a:ext>
                </a:extLst>
              </p:cNvPr>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9" name="Rectángulo 43">
                <a:extLst>
                  <a:ext uri="{FF2B5EF4-FFF2-40B4-BE49-F238E27FC236}">
                    <a16:creationId xmlns:a16="http://schemas.microsoft.com/office/drawing/2014/main" id="{35E65AD9-E97F-4083-B456-31FF6721278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0" name="Rectángulo 43">
                <a:extLst>
                  <a:ext uri="{FF2B5EF4-FFF2-40B4-BE49-F238E27FC236}">
                    <a16:creationId xmlns:a16="http://schemas.microsoft.com/office/drawing/2014/main" id="{136A4EBB-56CB-4028-BAB3-9EF47557EC39}"/>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1" name="Straight Connector 105">
                <a:extLst>
                  <a:ext uri="{FF2B5EF4-FFF2-40B4-BE49-F238E27FC236}">
                    <a16:creationId xmlns:a16="http://schemas.microsoft.com/office/drawing/2014/main" id="{2F1C2669-5706-4741-AE96-0567882AA291}"/>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2" name="Straight Connector 106">
                <a:extLst>
                  <a:ext uri="{FF2B5EF4-FFF2-40B4-BE49-F238E27FC236}">
                    <a16:creationId xmlns:a16="http://schemas.microsoft.com/office/drawing/2014/main" id="{5889C805-57FB-4ED2-B9CE-CE269DD909C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3" name="Straight Connector 107">
                <a:extLst>
                  <a:ext uri="{FF2B5EF4-FFF2-40B4-BE49-F238E27FC236}">
                    <a16:creationId xmlns:a16="http://schemas.microsoft.com/office/drawing/2014/main" id="{825EB5FA-EE6C-4227-A66B-3933FAE421B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108">
                <a:extLst>
                  <a:ext uri="{FF2B5EF4-FFF2-40B4-BE49-F238E27FC236}">
                    <a16:creationId xmlns:a16="http://schemas.microsoft.com/office/drawing/2014/main" id="{50737DBE-2FD4-4722-B0DE-2AABC6DCEEE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5" name="Straight Connector 109">
                <a:extLst>
                  <a:ext uri="{FF2B5EF4-FFF2-40B4-BE49-F238E27FC236}">
                    <a16:creationId xmlns:a16="http://schemas.microsoft.com/office/drawing/2014/main" id="{D466DB70-E6BE-4AF5-96EF-0E1FCD41D42D}"/>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110">
                <a:extLst>
                  <a:ext uri="{FF2B5EF4-FFF2-40B4-BE49-F238E27FC236}">
                    <a16:creationId xmlns:a16="http://schemas.microsoft.com/office/drawing/2014/main" id="{5155FEDF-97C9-425B-8A68-3897A4FF2DB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3" name="Imagen 52">
            <a:extLst>
              <a:ext uri="{FF2B5EF4-FFF2-40B4-BE49-F238E27FC236}">
                <a16:creationId xmlns:a16="http://schemas.microsoft.com/office/drawing/2014/main" id="{0C5DB224-882E-4394-842A-7740063F8F8F}"/>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6" name="Folded Corner 36">
            <a:extLst>
              <a:ext uri="{FF2B5EF4-FFF2-40B4-BE49-F238E27FC236}">
                <a16:creationId xmlns:a16="http://schemas.microsoft.com/office/drawing/2014/main" id="{6DF57E66-504F-4E0C-A1FC-AFFA66CCA05F}"/>
              </a:ext>
            </a:extLst>
          </p:cNvPr>
          <p:cNvSpPr/>
          <p:nvPr/>
        </p:nvSpPr>
        <p:spPr>
          <a:xfrm>
            <a:off x="919937"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7" name="Folded Corner 37">
            <a:extLst>
              <a:ext uri="{FF2B5EF4-FFF2-40B4-BE49-F238E27FC236}">
                <a16:creationId xmlns:a16="http://schemas.microsoft.com/office/drawing/2014/main" id="{02A80F25-C291-4F4A-81BC-7EC19CFC12CF}"/>
              </a:ext>
            </a:extLst>
          </p:cNvPr>
          <p:cNvSpPr/>
          <p:nvPr/>
        </p:nvSpPr>
        <p:spPr>
          <a:xfrm>
            <a:off x="7368128" y="6542980"/>
            <a:ext cx="231133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0" name="Título 1">
            <a:extLst>
              <a:ext uri="{FF2B5EF4-FFF2-40B4-BE49-F238E27FC236}">
                <a16:creationId xmlns:a16="http://schemas.microsoft.com/office/drawing/2014/main" id="{C9A428ED-E8E6-4EBE-8C7C-8E6E2E5012C8}"/>
              </a:ext>
            </a:extLst>
          </p:cNvPr>
          <p:cNvSpPr>
            <a:spLocks noGrp="1"/>
          </p:cNvSpPr>
          <p:nvPr>
            <p:ph type="title"/>
          </p:nvPr>
        </p:nvSpPr>
        <p:spPr>
          <a:xfrm>
            <a:off x="1064082" y="1769338"/>
            <a:ext cx="8708568" cy="432000"/>
          </a:xfrm>
        </p:spPr>
        <p:txBody>
          <a:bodyPr rtlCol="0">
            <a:noAutofit/>
          </a:bodyPr>
          <a:lstStyle/>
          <a:p>
            <a:r>
              <a:rPr lang="es-ES" sz="1700" dirty="0">
                <a:latin typeface="Segoe UI Semibold" panose="020B0702040204020203" pitchFamily="34" charset="0"/>
                <a:cs typeface="Segoe UI Semibold" panose="020B0702040204020203" pitchFamily="34" charset="0"/>
              </a:rPr>
              <a:t>Instructions: </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Match the vocabulary related to nature with the definitions. </a:t>
            </a:r>
            <a:endParaRPr lang="es-ES" sz="1700"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
        <p:nvSpPr>
          <p:cNvPr id="52" name="Título 1">
            <a:extLst>
              <a:ext uri="{FF2B5EF4-FFF2-40B4-BE49-F238E27FC236}">
                <a16:creationId xmlns:a16="http://schemas.microsoft.com/office/drawing/2014/main" id="{C9A428ED-E8E6-4EBE-8C7C-8E6E2E5012C8}"/>
              </a:ext>
            </a:extLst>
          </p:cNvPr>
          <p:cNvSpPr txBox="1">
            <a:spLocks/>
          </p:cNvSpPr>
          <p:nvPr/>
        </p:nvSpPr>
        <p:spPr>
          <a:xfrm>
            <a:off x="1058629" y="1800112"/>
            <a:ext cx="8708568" cy="432000"/>
          </a:xfrm>
          <a:prstGeom prst="rect">
            <a:avLst/>
          </a:prstGeom>
        </p:spPr>
        <p:txBody>
          <a:bodyPr rtlCol="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br>
              <a:rPr lang="es-ES" sz="1700" dirty="0">
                <a:solidFill>
                  <a:schemeClr val="tx1">
                    <a:lumMod val="85000"/>
                    <a:lumOff val="15000"/>
                  </a:schemeClr>
                </a:solidFill>
                <a:latin typeface="Segoe UI Semilight" panose="020B0402040204020203" pitchFamily="34" charset="0"/>
                <a:cs typeface="Segoe UI Semilight" panose="020B0402040204020203" pitchFamily="34" charset="0"/>
              </a:rPr>
            </a:b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1.	Countryside - land that is not in cities and has farms, fields, forests, etc</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2.	Valley: an area of low land between hills or mountains</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3.	Cliff: an area of high, steep rocks beside the sea</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4.	Fountain: a structure that forces water up into the air as a decoration</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5.	Lake: a large area of water that has land all around it</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6.	Hill: a raised area of land, smaller than a mountain</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7.	Mountain: a very high hill</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8.	Forest: a large area of trees growing closely together</a:t>
            </a:r>
          </a:p>
          <a:p>
            <a:pPr>
              <a:lnSpc>
                <a:spcPct val="150000"/>
              </a:lnSpc>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9.	Tree: a tall plant that has branches coming from it and leaves</a:t>
            </a:r>
          </a:p>
          <a:p>
            <a:pPr>
              <a:lnSpc>
                <a:spcPct val="150000"/>
              </a:lnSpc>
            </a:pPr>
            <a:b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br>
            <a:endParaRPr lang="es-ES" sz="1700"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
        <p:nvSpPr>
          <p:cNvPr id="54"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III. </a:t>
            </a:r>
            <a:r>
              <a:rPr lang="es-MX" sz="3200" dirty="0">
                <a:solidFill>
                  <a:srgbClr val="847EAB"/>
                </a:solidFill>
                <a:latin typeface="Segoe UI" panose="020B0502040204020203" pitchFamily="34" charset="0"/>
                <a:cs typeface="Segoe UI" panose="020B0502040204020203" pitchFamily="34" charset="0"/>
              </a:rPr>
              <a:t>Places and Parts of Nature</a:t>
            </a:r>
            <a:endParaRPr lang="es-MX" sz="3200" b="0" dirty="0">
              <a:solidFill>
                <a:srgbClr val="847EA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0580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3327</TotalTime>
  <Words>2761</Words>
  <Application>Microsoft Macintosh PowerPoint</Application>
  <PresentationFormat>A4 (210 x 297 mm)</PresentationFormat>
  <Paragraphs>295</Paragraphs>
  <Slides>28</Slides>
  <Notes>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28</vt:i4>
      </vt:variant>
    </vt:vector>
  </HeadingPairs>
  <TitlesOfParts>
    <vt:vector size="36" baseType="lpstr">
      <vt:lpstr>Arial</vt:lpstr>
      <vt:lpstr>Calibri</vt:lpstr>
      <vt:lpstr>Calibri Light</vt:lpstr>
      <vt:lpstr>Segoe Script</vt:lpstr>
      <vt:lpstr>Segoe UI</vt:lpstr>
      <vt:lpstr>Segoe UI Semibold</vt:lpstr>
      <vt:lpstr>Segoe UI Semilight</vt:lpstr>
      <vt:lpstr>Diseño personalizado</vt:lpstr>
      <vt:lpstr>Presentación de PowerPoint</vt:lpstr>
      <vt:lpstr>Presentación de PowerPoint</vt:lpstr>
      <vt:lpstr>Presentación de PowerPoint</vt:lpstr>
      <vt:lpstr>Presentación de PowerPoint</vt:lpstr>
      <vt:lpstr>Instructions: Let’s review the four seasons of the year from the last chapter. </vt:lpstr>
      <vt:lpstr>Instructions: Now we’re going to describe the weather you find in these seasons. </vt:lpstr>
      <vt:lpstr>Instructions: Match the vocabulary related to nature with the definitions. </vt:lpstr>
      <vt:lpstr>Instructions: Match the vocabulary related to nature with the definitions. </vt:lpstr>
      <vt:lpstr>Instructions: Match the vocabulary related to nature with the definitions. </vt:lpstr>
      <vt:lpstr>Instructions: Match the vocabulary related to nature with the definitions. </vt:lpstr>
      <vt:lpstr>Instructions: Now it’s time to identify places and parts of nature. Remember to use ‘there is / there are’ to form complete sentences. </vt:lpstr>
      <vt:lpstr>Presentación de PowerPoint</vt:lpstr>
      <vt:lpstr>Instructions: Now it’s time to identify places and parts of nature. Remember to use ‘there is / there are’ to form complete sentences. </vt:lpstr>
      <vt:lpstr>Instructions: Now it’s time to identify places and parts of nature. Remember to use ‘there is / there are’ to form complete sentences. </vt:lpstr>
      <vt:lpstr>Instructions: Now it’s time to identify places and parts of nature. Remember to use ‘there is / there are’ to form complete sentences. </vt:lpstr>
      <vt:lpstr>Instructions: Now it’s time to identify places and parts of nature. Remember to use ‘there is / there are’ to form complete sentences. </vt:lpstr>
      <vt:lpstr>Instructions: Read the sentences below and write fact or opinion on the line.  A fact is a thing that is known or proved to be true. An opinion is a belief, judgment, or way of thinking about something.  1. Cows and horses sleep while standing up. …………………..  2. A group of dog or wolves is called ‘a pack’. …………………..   3. Every family should have a pet. …………………..   4. Gold never erodes. …………………..   5. The largest ocean on Earth is the Pacific Ocean. …………………..   6. The Great Barrier Reef is the world’s largest coral reef system. …………………..   7. Sunsets are beautiful. …………………..    8. The largest land based mammals on Earth are elephants. …………………..    9. It is great fun to swim in the sea. …………………..   10. Roses have a lovely smell. …………………..   11. It feels nice to walk on soft grass. …………………..    12. The Killer Whale (Orca) is a type of dolphin. …………………..    </vt:lpstr>
      <vt:lpstr>Instructions: Think of a fact that is true for you, one that is false and an opinion. The class will guess which is the true fact, which is the false one, and the opinion.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UsuarioSuv</dc:creator>
  <cp:lastModifiedBy>Fernando De Montanaro</cp:lastModifiedBy>
  <cp:revision>2674</cp:revision>
  <cp:lastPrinted>2018-09-04T21:06:32Z</cp:lastPrinted>
  <dcterms:created xsi:type="dcterms:W3CDTF">2018-07-12T00:04:11Z</dcterms:created>
  <dcterms:modified xsi:type="dcterms:W3CDTF">2020-05-24T01:32:50Z</dcterms:modified>
</cp:coreProperties>
</file>